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73" r:id="rId3"/>
    <p:sldId id="367" r:id="rId4"/>
    <p:sldId id="342" r:id="rId5"/>
    <p:sldId id="370" r:id="rId6"/>
    <p:sldId id="341" r:id="rId7"/>
    <p:sldId id="350" r:id="rId8"/>
    <p:sldId id="354" r:id="rId9"/>
    <p:sldId id="277" r:id="rId10"/>
    <p:sldId id="299" r:id="rId11"/>
    <p:sldId id="313" r:id="rId12"/>
    <p:sldId id="294" r:id="rId13"/>
    <p:sldId id="336" r:id="rId14"/>
    <p:sldId id="300" r:id="rId15"/>
    <p:sldId id="371" r:id="rId16"/>
    <p:sldId id="374" r:id="rId17"/>
    <p:sldId id="391" r:id="rId18"/>
    <p:sldId id="355" r:id="rId19"/>
    <p:sldId id="382" r:id="rId20"/>
    <p:sldId id="361" r:id="rId21"/>
    <p:sldId id="274" r:id="rId22"/>
    <p:sldId id="394" r:id="rId23"/>
    <p:sldId id="389" r:id="rId24"/>
    <p:sldId id="381" r:id="rId25"/>
    <p:sldId id="346" r:id="rId26"/>
    <p:sldId id="384" r:id="rId27"/>
    <p:sldId id="377" r:id="rId2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e Magner" initials="MM" lastIdx="1" clrIdx="0">
    <p:extLst>
      <p:ext uri="{19B8F6BF-5375-455C-9EA6-DF929625EA0E}">
        <p15:presenceInfo xmlns:p15="http://schemas.microsoft.com/office/powerpoint/2012/main" userId="Michele Mag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8EA4"/>
    <a:srgbClr val="336884"/>
    <a:srgbClr val="DEA436"/>
    <a:srgbClr val="4DACBF"/>
    <a:srgbClr val="F4D5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8" autoAdjust="0"/>
    <p:restoredTop sz="94660"/>
  </p:normalViewPr>
  <p:slideViewPr>
    <p:cSldViewPr>
      <p:cViewPr varScale="1">
        <p:scale>
          <a:sx n="90" d="100"/>
          <a:sy n="90" d="100"/>
        </p:scale>
        <p:origin x="1238"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BAC886AC-E5A9-46C2-A949-F3A1AFCC5852}"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50FE68D2-10C7-42C7-8BBE-409B4BED8E7B}">
      <dgm:prSet custT="1"/>
      <dgm:spPr>
        <a:solidFill>
          <a:srgbClr val="598EA4"/>
        </a:solidFill>
      </dgm:spPr>
      <dgm:t>
        <a:bodyPr/>
        <a:lstStyle/>
        <a:p>
          <a:r>
            <a:rPr lang="en-US" sz="2100" dirty="0"/>
            <a:t>1. </a:t>
          </a:r>
          <a:r>
            <a:rPr lang="en-US" sz="2400" dirty="0"/>
            <a:t>Simple realistic self-care strategies</a:t>
          </a:r>
        </a:p>
      </dgm:t>
    </dgm:pt>
    <dgm:pt modelId="{8323B282-C44E-470A-9844-4152794560C9}" type="parTrans" cxnId="{99CFDA19-7800-4AAF-9943-982E51B5622E}">
      <dgm:prSet/>
      <dgm:spPr/>
      <dgm:t>
        <a:bodyPr/>
        <a:lstStyle/>
        <a:p>
          <a:endParaRPr lang="en-US"/>
        </a:p>
      </dgm:t>
    </dgm:pt>
    <dgm:pt modelId="{18D21492-249D-48AB-B83B-7FFEEF90EDF4}" type="sibTrans" cxnId="{99CFDA19-7800-4AAF-9943-982E51B5622E}">
      <dgm:prSet/>
      <dgm:spPr/>
      <dgm:t>
        <a:bodyPr/>
        <a:lstStyle/>
        <a:p>
          <a:endParaRPr lang="en-US"/>
        </a:p>
      </dgm:t>
    </dgm:pt>
    <dgm:pt modelId="{9D541DEA-1293-491E-BE28-0E4E187A6DF4}">
      <dgm:prSet custT="1"/>
      <dgm:spPr>
        <a:solidFill>
          <a:srgbClr val="DEA436"/>
        </a:solidFill>
      </dgm:spPr>
      <dgm:t>
        <a:bodyPr/>
        <a:lstStyle/>
        <a:p>
          <a:r>
            <a:rPr lang="en-US" sz="2400" dirty="0">
              <a:solidFill>
                <a:schemeClr val="bg1"/>
              </a:solidFill>
            </a:rPr>
            <a:t>2. Stay healthy, energized, balanced</a:t>
          </a:r>
        </a:p>
      </dgm:t>
    </dgm:pt>
    <dgm:pt modelId="{164E9D40-CE8C-48E6-BF20-B74C042084CC}" type="parTrans" cxnId="{9A66A1B0-C394-4D7A-96E1-834F3A1F43AF}">
      <dgm:prSet/>
      <dgm:spPr/>
      <dgm:t>
        <a:bodyPr/>
        <a:lstStyle/>
        <a:p>
          <a:endParaRPr lang="en-US"/>
        </a:p>
      </dgm:t>
    </dgm:pt>
    <dgm:pt modelId="{1C550F1B-8B20-4AD0-865D-28D7FC19C7AD}" type="sibTrans" cxnId="{9A66A1B0-C394-4D7A-96E1-834F3A1F43AF}">
      <dgm:prSet/>
      <dgm:spPr/>
      <dgm:t>
        <a:bodyPr/>
        <a:lstStyle/>
        <a:p>
          <a:endParaRPr lang="en-US"/>
        </a:p>
      </dgm:t>
    </dgm:pt>
    <dgm:pt modelId="{2265281E-EAFA-47D2-A286-50A67F318E70}" type="pres">
      <dgm:prSet presAssocID="{BAC886AC-E5A9-46C2-A949-F3A1AFCC5852}" presName="Name0" presStyleCnt="0">
        <dgm:presLayoutVars>
          <dgm:dir/>
          <dgm:resizeHandles val="exact"/>
        </dgm:presLayoutVars>
      </dgm:prSet>
      <dgm:spPr/>
    </dgm:pt>
    <dgm:pt modelId="{D6747F91-3EE5-4B4D-BDE6-9A86C90FE647}" type="pres">
      <dgm:prSet presAssocID="{50FE68D2-10C7-42C7-8BBE-409B4BED8E7B}" presName="node" presStyleLbl="node1" presStyleIdx="0" presStyleCnt="2">
        <dgm:presLayoutVars>
          <dgm:bulletEnabled val="1"/>
        </dgm:presLayoutVars>
      </dgm:prSet>
      <dgm:spPr/>
    </dgm:pt>
    <dgm:pt modelId="{25CE5F2F-98C0-4F52-B92E-4D187B0BC2F2}" type="pres">
      <dgm:prSet presAssocID="{18D21492-249D-48AB-B83B-7FFEEF90EDF4}" presName="sibTrans" presStyleLbl="sibTrans1D1" presStyleIdx="0" presStyleCnt="1"/>
      <dgm:spPr/>
    </dgm:pt>
    <dgm:pt modelId="{FE3C314A-4B0D-4446-85DE-E790B048CCF2}" type="pres">
      <dgm:prSet presAssocID="{18D21492-249D-48AB-B83B-7FFEEF90EDF4}" presName="connectorText" presStyleLbl="sibTrans1D1" presStyleIdx="0" presStyleCnt="1"/>
      <dgm:spPr/>
    </dgm:pt>
    <dgm:pt modelId="{C94B0C3B-2B7C-4E3B-BFB6-EC1705DA0F7F}" type="pres">
      <dgm:prSet presAssocID="{9D541DEA-1293-491E-BE28-0E4E187A6DF4}" presName="node" presStyleLbl="node1" presStyleIdx="1" presStyleCnt="2">
        <dgm:presLayoutVars>
          <dgm:bulletEnabled val="1"/>
        </dgm:presLayoutVars>
      </dgm:prSet>
      <dgm:spPr/>
    </dgm:pt>
  </dgm:ptLst>
  <dgm:cxnLst>
    <dgm:cxn modelId="{99CFDA19-7800-4AAF-9943-982E51B5622E}" srcId="{BAC886AC-E5A9-46C2-A949-F3A1AFCC5852}" destId="{50FE68D2-10C7-42C7-8BBE-409B4BED8E7B}" srcOrd="0" destOrd="0" parTransId="{8323B282-C44E-470A-9844-4152794560C9}" sibTransId="{18D21492-249D-48AB-B83B-7FFEEF90EDF4}"/>
    <dgm:cxn modelId="{281C103D-4181-4F0A-8EBF-7BF6828095A9}" type="presOf" srcId="{50FE68D2-10C7-42C7-8BBE-409B4BED8E7B}" destId="{D6747F91-3EE5-4B4D-BDE6-9A86C90FE647}" srcOrd="0" destOrd="0" presId="urn:microsoft.com/office/officeart/2016/7/layout/RepeatingBendingProcessNew"/>
    <dgm:cxn modelId="{7A29D051-8260-46DD-A562-75B7BCAB2294}" type="presOf" srcId="{BAC886AC-E5A9-46C2-A949-F3A1AFCC5852}" destId="{2265281E-EAFA-47D2-A286-50A67F318E70}" srcOrd="0" destOrd="0" presId="urn:microsoft.com/office/officeart/2016/7/layout/RepeatingBendingProcessNew"/>
    <dgm:cxn modelId="{F45AC383-D2D4-41D5-A1C2-5EF1593DEB1A}" type="presOf" srcId="{9D541DEA-1293-491E-BE28-0E4E187A6DF4}" destId="{C94B0C3B-2B7C-4E3B-BFB6-EC1705DA0F7F}" srcOrd="0" destOrd="0" presId="urn:microsoft.com/office/officeart/2016/7/layout/RepeatingBendingProcessNew"/>
    <dgm:cxn modelId="{9A66A1B0-C394-4D7A-96E1-834F3A1F43AF}" srcId="{BAC886AC-E5A9-46C2-A949-F3A1AFCC5852}" destId="{9D541DEA-1293-491E-BE28-0E4E187A6DF4}" srcOrd="1" destOrd="0" parTransId="{164E9D40-CE8C-48E6-BF20-B74C042084CC}" sibTransId="{1C550F1B-8B20-4AD0-865D-28D7FC19C7AD}"/>
    <dgm:cxn modelId="{99FD52D4-09F1-48B9-A959-558B1ED706FA}" type="presOf" srcId="{18D21492-249D-48AB-B83B-7FFEEF90EDF4}" destId="{FE3C314A-4B0D-4446-85DE-E790B048CCF2}" srcOrd="1" destOrd="0" presId="urn:microsoft.com/office/officeart/2016/7/layout/RepeatingBendingProcessNew"/>
    <dgm:cxn modelId="{ADE090E0-7585-49F9-BC17-0AF7AE12FD50}" type="presOf" srcId="{18D21492-249D-48AB-B83B-7FFEEF90EDF4}" destId="{25CE5F2F-98C0-4F52-B92E-4D187B0BC2F2}" srcOrd="0" destOrd="0" presId="urn:microsoft.com/office/officeart/2016/7/layout/RepeatingBendingProcessNew"/>
    <dgm:cxn modelId="{1DE6E801-81AD-4DBA-BD51-90371BB09235}" type="presParOf" srcId="{2265281E-EAFA-47D2-A286-50A67F318E70}" destId="{D6747F91-3EE5-4B4D-BDE6-9A86C90FE647}" srcOrd="0" destOrd="0" presId="urn:microsoft.com/office/officeart/2016/7/layout/RepeatingBendingProcessNew"/>
    <dgm:cxn modelId="{0602E451-6432-4776-873A-2AB494B0D010}" type="presParOf" srcId="{2265281E-EAFA-47D2-A286-50A67F318E70}" destId="{25CE5F2F-98C0-4F52-B92E-4D187B0BC2F2}" srcOrd="1" destOrd="0" presId="urn:microsoft.com/office/officeart/2016/7/layout/RepeatingBendingProcessNew"/>
    <dgm:cxn modelId="{845DAA61-1A82-4484-8733-FACAEFAB523B}" type="presParOf" srcId="{25CE5F2F-98C0-4F52-B92E-4D187B0BC2F2}" destId="{FE3C314A-4B0D-4446-85DE-E790B048CCF2}" srcOrd="0" destOrd="0" presId="urn:microsoft.com/office/officeart/2016/7/layout/RepeatingBendingProcessNew"/>
    <dgm:cxn modelId="{E104B581-374E-44B8-8FE3-E9CB71BB1F16}" type="presParOf" srcId="{2265281E-EAFA-47D2-A286-50A67F318E70}" destId="{C94B0C3B-2B7C-4E3B-BFB6-EC1705DA0F7F}"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EA87C8-0755-4E26-94CE-312CF878081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9F17E4-3C84-4E1F-BAB8-D0800F28C19C}">
      <dgm:prSet/>
      <dgm:spPr/>
      <dgm:t>
        <a:bodyPr/>
        <a:lstStyle/>
        <a:p>
          <a:r>
            <a:rPr lang="en-US" dirty="0"/>
            <a:t>Cancer</a:t>
          </a:r>
        </a:p>
      </dgm:t>
    </dgm:pt>
    <dgm:pt modelId="{94B7C068-4A63-4EE8-B29B-26C887605AAB}" type="parTrans" cxnId="{B5DD72DC-03F3-4DAF-981A-9D9004F86737}">
      <dgm:prSet/>
      <dgm:spPr/>
      <dgm:t>
        <a:bodyPr/>
        <a:lstStyle/>
        <a:p>
          <a:endParaRPr lang="en-US"/>
        </a:p>
      </dgm:t>
    </dgm:pt>
    <dgm:pt modelId="{8983BD6D-54EC-4AF5-9102-DC7BD8412C7E}" type="sibTrans" cxnId="{B5DD72DC-03F3-4DAF-981A-9D9004F86737}">
      <dgm:prSet/>
      <dgm:spPr/>
      <dgm:t>
        <a:bodyPr/>
        <a:lstStyle/>
        <a:p>
          <a:endParaRPr lang="en-US"/>
        </a:p>
      </dgm:t>
    </dgm:pt>
    <dgm:pt modelId="{438EB78B-B195-4285-8F58-68D6D69D0A87}">
      <dgm:prSet/>
      <dgm:spPr/>
      <dgm:t>
        <a:bodyPr/>
        <a:lstStyle/>
        <a:p>
          <a:r>
            <a:rPr lang="en-US" dirty="0"/>
            <a:t>Heart Disease/Stroke</a:t>
          </a:r>
        </a:p>
      </dgm:t>
    </dgm:pt>
    <dgm:pt modelId="{114B0230-FBFD-4655-B735-05EE3AD33E3E}" type="parTrans" cxnId="{249F8606-1ED9-4125-B631-DF2E966D8EBA}">
      <dgm:prSet/>
      <dgm:spPr/>
      <dgm:t>
        <a:bodyPr/>
        <a:lstStyle/>
        <a:p>
          <a:endParaRPr lang="en-US"/>
        </a:p>
      </dgm:t>
    </dgm:pt>
    <dgm:pt modelId="{F49EF1B0-5E75-439D-B6BB-DB9C2F775854}" type="sibTrans" cxnId="{249F8606-1ED9-4125-B631-DF2E966D8EBA}">
      <dgm:prSet/>
      <dgm:spPr/>
      <dgm:t>
        <a:bodyPr/>
        <a:lstStyle/>
        <a:p>
          <a:endParaRPr lang="en-US"/>
        </a:p>
      </dgm:t>
    </dgm:pt>
    <dgm:pt modelId="{AE32B481-F1CA-4414-9B16-CD52627DD8C8}">
      <dgm:prSet/>
      <dgm:spPr/>
      <dgm:t>
        <a:bodyPr/>
        <a:lstStyle/>
        <a:p>
          <a:r>
            <a:rPr lang="en-US"/>
            <a:t>Type II Diabetes</a:t>
          </a:r>
        </a:p>
      </dgm:t>
    </dgm:pt>
    <dgm:pt modelId="{4403F47F-BFB8-4643-B3BE-D2ED859A08AC}" type="parTrans" cxnId="{1E56B2FF-1510-4FC7-9B19-F465FB1F1BF4}">
      <dgm:prSet/>
      <dgm:spPr/>
      <dgm:t>
        <a:bodyPr/>
        <a:lstStyle/>
        <a:p>
          <a:endParaRPr lang="en-US"/>
        </a:p>
      </dgm:t>
    </dgm:pt>
    <dgm:pt modelId="{C16FC8BF-BB6C-4A05-A55C-8E48240C4339}" type="sibTrans" cxnId="{1E56B2FF-1510-4FC7-9B19-F465FB1F1BF4}">
      <dgm:prSet/>
      <dgm:spPr/>
      <dgm:t>
        <a:bodyPr/>
        <a:lstStyle/>
        <a:p>
          <a:endParaRPr lang="en-US"/>
        </a:p>
      </dgm:t>
    </dgm:pt>
    <dgm:pt modelId="{A51BFEBB-ED16-4C37-B734-3EBB1A607380}" type="pres">
      <dgm:prSet presAssocID="{A6EA87C8-0755-4E26-94CE-312CF878081A}" presName="root" presStyleCnt="0">
        <dgm:presLayoutVars>
          <dgm:dir/>
          <dgm:resizeHandles val="exact"/>
        </dgm:presLayoutVars>
      </dgm:prSet>
      <dgm:spPr/>
    </dgm:pt>
    <dgm:pt modelId="{192784A9-7AD3-4431-B467-8826E0166F26}" type="pres">
      <dgm:prSet presAssocID="{DC9F17E4-3C84-4E1F-BAB8-D0800F28C19C}" presName="compNode" presStyleCnt="0"/>
      <dgm:spPr/>
    </dgm:pt>
    <dgm:pt modelId="{842EE0B4-6F73-497F-86E3-05AD83890316}" type="pres">
      <dgm:prSet presAssocID="{DC9F17E4-3C84-4E1F-BAB8-D0800F28C19C}" presName="bgRect" presStyleLbl="bgShp" presStyleIdx="0" presStyleCnt="3"/>
      <dgm:spPr/>
    </dgm:pt>
    <dgm:pt modelId="{49AE8E4A-82C7-4922-809A-D2C1916A567F}" type="pres">
      <dgm:prSet presAssocID="{DC9F17E4-3C84-4E1F-BAB8-D0800F28C19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NA"/>
        </a:ext>
      </dgm:extLst>
    </dgm:pt>
    <dgm:pt modelId="{2C1141FC-047C-4642-86F0-D5DB12E703A1}" type="pres">
      <dgm:prSet presAssocID="{DC9F17E4-3C84-4E1F-BAB8-D0800F28C19C}" presName="spaceRect" presStyleCnt="0"/>
      <dgm:spPr/>
    </dgm:pt>
    <dgm:pt modelId="{993010D1-8FA9-4288-975B-8D2B759EAF04}" type="pres">
      <dgm:prSet presAssocID="{DC9F17E4-3C84-4E1F-BAB8-D0800F28C19C}" presName="parTx" presStyleLbl="revTx" presStyleIdx="0" presStyleCnt="3" custScaleX="100124">
        <dgm:presLayoutVars>
          <dgm:chMax val="0"/>
          <dgm:chPref val="0"/>
        </dgm:presLayoutVars>
      </dgm:prSet>
      <dgm:spPr/>
    </dgm:pt>
    <dgm:pt modelId="{941E459A-014C-4434-8A5E-31B30B993F06}" type="pres">
      <dgm:prSet presAssocID="{8983BD6D-54EC-4AF5-9102-DC7BD8412C7E}" presName="sibTrans" presStyleCnt="0"/>
      <dgm:spPr/>
    </dgm:pt>
    <dgm:pt modelId="{B0A5A16D-9AC4-4644-904E-F787E79416AF}" type="pres">
      <dgm:prSet presAssocID="{438EB78B-B195-4285-8F58-68D6D69D0A87}" presName="compNode" presStyleCnt="0"/>
      <dgm:spPr/>
    </dgm:pt>
    <dgm:pt modelId="{0763368A-A75F-4D0C-B14E-46961D267979}" type="pres">
      <dgm:prSet presAssocID="{438EB78B-B195-4285-8F58-68D6D69D0A87}" presName="bgRect" presStyleLbl="bgShp" presStyleIdx="1" presStyleCnt="3" custLinFactNeighborX="764" custLinFactNeighborY="-234"/>
      <dgm:spPr/>
    </dgm:pt>
    <dgm:pt modelId="{08115E7A-7429-4A29-A773-220210EFA11F}" type="pres">
      <dgm:prSet presAssocID="{438EB78B-B195-4285-8F58-68D6D69D0A8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Organ"/>
        </a:ext>
      </dgm:extLst>
    </dgm:pt>
    <dgm:pt modelId="{7493BB4A-33CC-41B7-8679-AA0257973CEE}" type="pres">
      <dgm:prSet presAssocID="{438EB78B-B195-4285-8F58-68D6D69D0A87}" presName="spaceRect" presStyleCnt="0"/>
      <dgm:spPr/>
    </dgm:pt>
    <dgm:pt modelId="{7F3005E6-B5DF-469C-8173-41EF40160148}" type="pres">
      <dgm:prSet presAssocID="{438EB78B-B195-4285-8F58-68D6D69D0A87}" presName="parTx" presStyleLbl="revTx" presStyleIdx="1" presStyleCnt="3" custScaleX="109740">
        <dgm:presLayoutVars>
          <dgm:chMax val="0"/>
          <dgm:chPref val="0"/>
        </dgm:presLayoutVars>
      </dgm:prSet>
      <dgm:spPr/>
    </dgm:pt>
    <dgm:pt modelId="{0B611493-30F6-4D8C-98FA-9800FE004A8B}" type="pres">
      <dgm:prSet presAssocID="{F49EF1B0-5E75-439D-B6BB-DB9C2F775854}" presName="sibTrans" presStyleCnt="0"/>
      <dgm:spPr/>
    </dgm:pt>
    <dgm:pt modelId="{C7DB784B-38EB-41B2-A533-CCD644225617}" type="pres">
      <dgm:prSet presAssocID="{AE32B481-F1CA-4414-9B16-CD52627DD8C8}" presName="compNode" presStyleCnt="0"/>
      <dgm:spPr/>
    </dgm:pt>
    <dgm:pt modelId="{8C329629-5818-4B47-A56D-E72FA1B9F0B4}" type="pres">
      <dgm:prSet presAssocID="{AE32B481-F1CA-4414-9B16-CD52627DD8C8}" presName="bgRect" presStyleLbl="bgShp" presStyleIdx="2" presStyleCnt="3"/>
      <dgm:spPr/>
    </dgm:pt>
    <dgm:pt modelId="{C6700CD8-3F9A-48AF-9A0C-DDA85AD5D91F}" type="pres">
      <dgm:prSet presAssocID="{AE32B481-F1CA-4414-9B16-CD52627DD8C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Needle"/>
        </a:ext>
      </dgm:extLst>
    </dgm:pt>
    <dgm:pt modelId="{9E6E512C-28D4-41EB-BC54-141D532CFB43}" type="pres">
      <dgm:prSet presAssocID="{AE32B481-F1CA-4414-9B16-CD52627DD8C8}" presName="spaceRect" presStyleCnt="0"/>
      <dgm:spPr/>
    </dgm:pt>
    <dgm:pt modelId="{269078A7-B8E7-43E0-944C-0FD653E37D7E}" type="pres">
      <dgm:prSet presAssocID="{AE32B481-F1CA-4414-9B16-CD52627DD8C8}" presName="parTx" presStyleLbl="revTx" presStyleIdx="2" presStyleCnt="3">
        <dgm:presLayoutVars>
          <dgm:chMax val="0"/>
          <dgm:chPref val="0"/>
        </dgm:presLayoutVars>
      </dgm:prSet>
      <dgm:spPr/>
    </dgm:pt>
  </dgm:ptLst>
  <dgm:cxnLst>
    <dgm:cxn modelId="{249F8606-1ED9-4125-B631-DF2E966D8EBA}" srcId="{A6EA87C8-0755-4E26-94CE-312CF878081A}" destId="{438EB78B-B195-4285-8F58-68D6D69D0A87}" srcOrd="1" destOrd="0" parTransId="{114B0230-FBFD-4655-B735-05EE3AD33E3E}" sibTransId="{F49EF1B0-5E75-439D-B6BB-DB9C2F775854}"/>
    <dgm:cxn modelId="{C3A04117-21C0-4D7D-A214-8BD1B919285C}" type="presOf" srcId="{438EB78B-B195-4285-8F58-68D6D69D0A87}" destId="{7F3005E6-B5DF-469C-8173-41EF40160148}" srcOrd="0" destOrd="0" presId="urn:microsoft.com/office/officeart/2018/2/layout/IconVerticalSolidList"/>
    <dgm:cxn modelId="{6A68EC8F-32F1-4562-BAD8-AE18A0247257}" type="presOf" srcId="{DC9F17E4-3C84-4E1F-BAB8-D0800F28C19C}" destId="{993010D1-8FA9-4288-975B-8D2B759EAF04}" srcOrd="0" destOrd="0" presId="urn:microsoft.com/office/officeart/2018/2/layout/IconVerticalSolidList"/>
    <dgm:cxn modelId="{E29AC8BD-A5AE-449F-8A84-66D6D13B43FE}" type="presOf" srcId="{AE32B481-F1CA-4414-9B16-CD52627DD8C8}" destId="{269078A7-B8E7-43E0-944C-0FD653E37D7E}" srcOrd="0" destOrd="0" presId="urn:microsoft.com/office/officeart/2018/2/layout/IconVerticalSolidList"/>
    <dgm:cxn modelId="{B5DD72DC-03F3-4DAF-981A-9D9004F86737}" srcId="{A6EA87C8-0755-4E26-94CE-312CF878081A}" destId="{DC9F17E4-3C84-4E1F-BAB8-D0800F28C19C}" srcOrd="0" destOrd="0" parTransId="{94B7C068-4A63-4EE8-B29B-26C887605AAB}" sibTransId="{8983BD6D-54EC-4AF5-9102-DC7BD8412C7E}"/>
    <dgm:cxn modelId="{8AF12AE2-BF4A-4A8A-81B8-2B707F893254}" type="presOf" srcId="{A6EA87C8-0755-4E26-94CE-312CF878081A}" destId="{A51BFEBB-ED16-4C37-B734-3EBB1A607380}" srcOrd="0" destOrd="0" presId="urn:microsoft.com/office/officeart/2018/2/layout/IconVerticalSolidList"/>
    <dgm:cxn modelId="{1E56B2FF-1510-4FC7-9B19-F465FB1F1BF4}" srcId="{A6EA87C8-0755-4E26-94CE-312CF878081A}" destId="{AE32B481-F1CA-4414-9B16-CD52627DD8C8}" srcOrd="2" destOrd="0" parTransId="{4403F47F-BFB8-4643-B3BE-D2ED859A08AC}" sibTransId="{C16FC8BF-BB6C-4A05-A55C-8E48240C4339}"/>
    <dgm:cxn modelId="{FB3944A9-351F-4F1E-860E-F9826C220849}" type="presParOf" srcId="{A51BFEBB-ED16-4C37-B734-3EBB1A607380}" destId="{192784A9-7AD3-4431-B467-8826E0166F26}" srcOrd="0" destOrd="0" presId="urn:microsoft.com/office/officeart/2018/2/layout/IconVerticalSolidList"/>
    <dgm:cxn modelId="{919A420D-D81C-43F8-BEE7-A215E78C105B}" type="presParOf" srcId="{192784A9-7AD3-4431-B467-8826E0166F26}" destId="{842EE0B4-6F73-497F-86E3-05AD83890316}" srcOrd="0" destOrd="0" presId="urn:microsoft.com/office/officeart/2018/2/layout/IconVerticalSolidList"/>
    <dgm:cxn modelId="{2F9BADCD-309F-4A64-AE41-5C502C36E86A}" type="presParOf" srcId="{192784A9-7AD3-4431-B467-8826E0166F26}" destId="{49AE8E4A-82C7-4922-809A-D2C1916A567F}" srcOrd="1" destOrd="0" presId="urn:microsoft.com/office/officeart/2018/2/layout/IconVerticalSolidList"/>
    <dgm:cxn modelId="{EA3BD21D-C521-4E41-BD51-90A1F44DE00D}" type="presParOf" srcId="{192784A9-7AD3-4431-B467-8826E0166F26}" destId="{2C1141FC-047C-4642-86F0-D5DB12E703A1}" srcOrd="2" destOrd="0" presId="urn:microsoft.com/office/officeart/2018/2/layout/IconVerticalSolidList"/>
    <dgm:cxn modelId="{9D5EB9F5-111F-40BB-8CB0-AC4FF84E2F2B}" type="presParOf" srcId="{192784A9-7AD3-4431-B467-8826E0166F26}" destId="{993010D1-8FA9-4288-975B-8D2B759EAF04}" srcOrd="3" destOrd="0" presId="urn:microsoft.com/office/officeart/2018/2/layout/IconVerticalSolidList"/>
    <dgm:cxn modelId="{014573CB-4C2E-4C57-97DE-E94B0DF1E8AA}" type="presParOf" srcId="{A51BFEBB-ED16-4C37-B734-3EBB1A607380}" destId="{941E459A-014C-4434-8A5E-31B30B993F06}" srcOrd="1" destOrd="0" presId="urn:microsoft.com/office/officeart/2018/2/layout/IconVerticalSolidList"/>
    <dgm:cxn modelId="{08BBC993-0436-4873-AD88-5789226D880D}" type="presParOf" srcId="{A51BFEBB-ED16-4C37-B734-3EBB1A607380}" destId="{B0A5A16D-9AC4-4644-904E-F787E79416AF}" srcOrd="2" destOrd="0" presId="urn:microsoft.com/office/officeart/2018/2/layout/IconVerticalSolidList"/>
    <dgm:cxn modelId="{1CBC0EA8-A49A-45AB-8140-26FA77E5D906}" type="presParOf" srcId="{B0A5A16D-9AC4-4644-904E-F787E79416AF}" destId="{0763368A-A75F-4D0C-B14E-46961D267979}" srcOrd="0" destOrd="0" presId="urn:microsoft.com/office/officeart/2018/2/layout/IconVerticalSolidList"/>
    <dgm:cxn modelId="{DA9EA973-949B-4996-85FE-619226F71953}" type="presParOf" srcId="{B0A5A16D-9AC4-4644-904E-F787E79416AF}" destId="{08115E7A-7429-4A29-A773-220210EFA11F}" srcOrd="1" destOrd="0" presId="urn:microsoft.com/office/officeart/2018/2/layout/IconVerticalSolidList"/>
    <dgm:cxn modelId="{5E339204-7E81-4CB0-BCE4-250EDD5565BC}" type="presParOf" srcId="{B0A5A16D-9AC4-4644-904E-F787E79416AF}" destId="{7493BB4A-33CC-41B7-8679-AA0257973CEE}" srcOrd="2" destOrd="0" presId="urn:microsoft.com/office/officeart/2018/2/layout/IconVerticalSolidList"/>
    <dgm:cxn modelId="{315CC4F0-CBEC-47A4-92ED-D4F6440D38A4}" type="presParOf" srcId="{B0A5A16D-9AC4-4644-904E-F787E79416AF}" destId="{7F3005E6-B5DF-469C-8173-41EF40160148}" srcOrd="3" destOrd="0" presId="urn:microsoft.com/office/officeart/2018/2/layout/IconVerticalSolidList"/>
    <dgm:cxn modelId="{2A43FF43-B552-433F-979A-84C0A96151AC}" type="presParOf" srcId="{A51BFEBB-ED16-4C37-B734-3EBB1A607380}" destId="{0B611493-30F6-4D8C-98FA-9800FE004A8B}" srcOrd="3" destOrd="0" presId="urn:microsoft.com/office/officeart/2018/2/layout/IconVerticalSolidList"/>
    <dgm:cxn modelId="{5F2A76AD-C343-4C80-8E96-C98D25BC7AEB}" type="presParOf" srcId="{A51BFEBB-ED16-4C37-B734-3EBB1A607380}" destId="{C7DB784B-38EB-41B2-A533-CCD644225617}" srcOrd="4" destOrd="0" presId="urn:microsoft.com/office/officeart/2018/2/layout/IconVerticalSolidList"/>
    <dgm:cxn modelId="{E53A9F60-ED2F-4442-B27C-7FE48F415836}" type="presParOf" srcId="{C7DB784B-38EB-41B2-A533-CCD644225617}" destId="{8C329629-5818-4B47-A56D-E72FA1B9F0B4}" srcOrd="0" destOrd="0" presId="urn:microsoft.com/office/officeart/2018/2/layout/IconVerticalSolidList"/>
    <dgm:cxn modelId="{FFE3942E-FC59-4B8E-A509-06C4EF88207A}" type="presParOf" srcId="{C7DB784B-38EB-41B2-A533-CCD644225617}" destId="{C6700CD8-3F9A-48AF-9A0C-DDA85AD5D91F}" srcOrd="1" destOrd="0" presId="urn:microsoft.com/office/officeart/2018/2/layout/IconVerticalSolidList"/>
    <dgm:cxn modelId="{9B3A7BFF-022E-48D7-8CF4-7270A9709B79}" type="presParOf" srcId="{C7DB784B-38EB-41B2-A533-CCD644225617}" destId="{9E6E512C-28D4-41EB-BC54-141D532CFB43}" srcOrd="2" destOrd="0" presId="urn:microsoft.com/office/officeart/2018/2/layout/IconVerticalSolidList"/>
    <dgm:cxn modelId="{6FE96E9E-59D0-44A3-8273-8030F625925D}" type="presParOf" srcId="{C7DB784B-38EB-41B2-A533-CCD644225617}" destId="{269078A7-B8E7-43E0-944C-0FD653E37D7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2598F7-2558-429C-ACB3-536345CA00D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CE78F38-7CA1-41E9-A899-C7AD51BB1297}">
      <dgm:prSet custT="1"/>
      <dgm:spPr/>
      <dgm:t>
        <a:bodyPr/>
        <a:lstStyle/>
        <a:p>
          <a:r>
            <a:rPr lang="en-US" sz="1800" dirty="0"/>
            <a:t>Social Isolation is now reaching epidemic levels according to DHHS, Harvard University and National Instituted of Health.</a:t>
          </a:r>
        </a:p>
      </dgm:t>
    </dgm:pt>
    <dgm:pt modelId="{5F8D01B9-B7FE-4E67-B1AB-67AFBB8A3070}" type="parTrans" cxnId="{19435BD5-7343-4AB2-AFEE-CDE3B47101C5}">
      <dgm:prSet/>
      <dgm:spPr/>
      <dgm:t>
        <a:bodyPr/>
        <a:lstStyle/>
        <a:p>
          <a:endParaRPr lang="en-US"/>
        </a:p>
      </dgm:t>
    </dgm:pt>
    <dgm:pt modelId="{D12887C0-010C-4E92-BE28-D222B09E454E}" type="sibTrans" cxnId="{19435BD5-7343-4AB2-AFEE-CDE3B47101C5}">
      <dgm:prSet/>
      <dgm:spPr/>
      <dgm:t>
        <a:bodyPr/>
        <a:lstStyle/>
        <a:p>
          <a:endParaRPr lang="en-US"/>
        </a:p>
      </dgm:t>
    </dgm:pt>
    <dgm:pt modelId="{A88D0456-7EE1-4D91-9192-1488BB511FDD}">
      <dgm:prSet custT="1"/>
      <dgm:spPr/>
      <dgm:t>
        <a:bodyPr/>
        <a:lstStyle/>
        <a:p>
          <a:pPr marL="0" lvl="0" indent="0" algn="l" defTabSz="1066800">
            <a:lnSpc>
              <a:spcPct val="90000"/>
            </a:lnSpc>
            <a:spcBef>
              <a:spcPct val="0"/>
            </a:spcBef>
            <a:spcAft>
              <a:spcPct val="35000"/>
            </a:spcAft>
            <a:buNone/>
          </a:pPr>
          <a:r>
            <a:rPr lang="en-US" sz="2400" kern="1200" dirty="0">
              <a:solidFill>
                <a:prstClr val="white">
                  <a:hueOff val="0"/>
                  <a:satOff val="0"/>
                  <a:lumOff val="0"/>
                  <a:alphaOff val="0"/>
                </a:prstClr>
              </a:solidFill>
              <a:latin typeface="Calibri"/>
              <a:ea typeface="+mn-ea"/>
              <a:cs typeface="+mn-cs"/>
            </a:rPr>
            <a:t>43% of people over 45 saying they’re lonely</a:t>
          </a:r>
        </a:p>
      </dgm:t>
    </dgm:pt>
    <dgm:pt modelId="{B58BC264-C842-4A01-A86B-830395A536A5}" type="parTrans" cxnId="{11EDEDCB-9156-44FF-9B5D-8821810BFD56}">
      <dgm:prSet/>
      <dgm:spPr/>
      <dgm:t>
        <a:bodyPr/>
        <a:lstStyle/>
        <a:p>
          <a:endParaRPr lang="en-US"/>
        </a:p>
      </dgm:t>
    </dgm:pt>
    <dgm:pt modelId="{DBAD61D1-5E19-4FB2-A3A3-F941C1F8CC53}" type="sibTrans" cxnId="{11EDEDCB-9156-44FF-9B5D-8821810BFD56}">
      <dgm:prSet/>
      <dgm:spPr/>
      <dgm:t>
        <a:bodyPr/>
        <a:lstStyle/>
        <a:p>
          <a:endParaRPr lang="en-US"/>
        </a:p>
      </dgm:t>
    </dgm:pt>
    <dgm:pt modelId="{D5A2AD70-8EA7-425B-9A4D-CAC92D764FA6}">
      <dgm:prSet custT="1"/>
      <dgm:spPr/>
      <dgm:t>
        <a:bodyPr/>
        <a:lstStyle/>
        <a:p>
          <a:r>
            <a:rPr lang="en-US" sz="2400" dirty="0"/>
            <a:t>Equivalent of having 6 alcoholic beverages daily</a:t>
          </a:r>
        </a:p>
      </dgm:t>
    </dgm:pt>
    <dgm:pt modelId="{2157A7B3-7E19-498B-9D99-5AD4EEE2D027}" type="parTrans" cxnId="{56D35EFE-09EA-47B2-AFA9-4266AE4CCD69}">
      <dgm:prSet/>
      <dgm:spPr/>
      <dgm:t>
        <a:bodyPr/>
        <a:lstStyle/>
        <a:p>
          <a:endParaRPr lang="en-US"/>
        </a:p>
      </dgm:t>
    </dgm:pt>
    <dgm:pt modelId="{142C444F-D3D7-4859-88B4-F480307BF203}" type="sibTrans" cxnId="{56D35EFE-09EA-47B2-AFA9-4266AE4CCD69}">
      <dgm:prSet/>
      <dgm:spPr/>
      <dgm:t>
        <a:bodyPr/>
        <a:lstStyle/>
        <a:p>
          <a:endParaRPr lang="en-US"/>
        </a:p>
      </dgm:t>
    </dgm:pt>
    <dgm:pt modelId="{0B7DC792-6853-4942-8530-B827D85D0BB1}">
      <dgm:prSet custT="1"/>
      <dgm:spPr/>
      <dgm:t>
        <a:bodyPr/>
        <a:lstStyle/>
        <a:p>
          <a:pPr marL="0" lvl="0" indent="0" algn="l" defTabSz="1066800">
            <a:lnSpc>
              <a:spcPct val="90000"/>
            </a:lnSpc>
            <a:spcBef>
              <a:spcPct val="0"/>
            </a:spcBef>
            <a:spcAft>
              <a:spcPct val="35000"/>
            </a:spcAft>
            <a:buNone/>
          </a:pPr>
          <a:r>
            <a:rPr lang="en-US" sz="2400" kern="1200" dirty="0">
              <a:solidFill>
                <a:prstClr val="white">
                  <a:hueOff val="0"/>
                  <a:satOff val="0"/>
                  <a:lumOff val="0"/>
                  <a:alphaOff val="0"/>
                </a:prstClr>
              </a:solidFill>
              <a:latin typeface="Calibri"/>
              <a:ea typeface="+mn-ea"/>
              <a:cs typeface="+mn-cs"/>
            </a:rPr>
            <a:t>Or 15 cigarettes a day</a:t>
          </a:r>
        </a:p>
      </dgm:t>
    </dgm:pt>
    <dgm:pt modelId="{288BD97C-AF15-4324-8D6B-4B06C7459FC0}" type="parTrans" cxnId="{B139D15C-C3F7-45F3-BA96-F9B77BC96B60}">
      <dgm:prSet/>
      <dgm:spPr/>
      <dgm:t>
        <a:bodyPr/>
        <a:lstStyle/>
        <a:p>
          <a:endParaRPr lang="en-US"/>
        </a:p>
      </dgm:t>
    </dgm:pt>
    <dgm:pt modelId="{E4E20BC3-7FE7-4E6F-88B9-6924176FD8DA}" type="sibTrans" cxnId="{B139D15C-C3F7-45F3-BA96-F9B77BC96B60}">
      <dgm:prSet/>
      <dgm:spPr/>
      <dgm:t>
        <a:bodyPr/>
        <a:lstStyle/>
        <a:p>
          <a:endParaRPr lang="en-US"/>
        </a:p>
      </dgm:t>
    </dgm:pt>
    <dgm:pt modelId="{E91C8C6F-2E91-416F-A0BA-9DBD26B4B4E7}" type="pres">
      <dgm:prSet presAssocID="{5A2598F7-2558-429C-ACB3-536345CA00DC}" presName="root" presStyleCnt="0">
        <dgm:presLayoutVars>
          <dgm:dir/>
          <dgm:resizeHandles val="exact"/>
        </dgm:presLayoutVars>
      </dgm:prSet>
      <dgm:spPr/>
    </dgm:pt>
    <dgm:pt modelId="{92C9FBE6-A327-4146-BA60-50C7E8D72A61}" type="pres">
      <dgm:prSet presAssocID="{ACE78F38-7CA1-41E9-A899-C7AD51BB1297}" presName="compNode" presStyleCnt="0"/>
      <dgm:spPr/>
    </dgm:pt>
    <dgm:pt modelId="{A660ABA1-9FB9-481A-9549-20CBFCF62A2C}" type="pres">
      <dgm:prSet presAssocID="{ACE78F38-7CA1-41E9-A899-C7AD51BB1297}" presName="bgRect" presStyleLbl="bgShp" presStyleIdx="0" presStyleCnt="4"/>
      <dgm:spPr/>
    </dgm:pt>
    <dgm:pt modelId="{F9BC4FC9-238E-4B30-950A-81F825FF4F3E}" type="pres">
      <dgm:prSet presAssocID="{ACE78F38-7CA1-41E9-A899-C7AD51BB1297}"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User Network"/>
        </a:ext>
      </dgm:extLst>
    </dgm:pt>
    <dgm:pt modelId="{F225794C-F289-4E08-AA25-4C876F99F76B}" type="pres">
      <dgm:prSet presAssocID="{ACE78F38-7CA1-41E9-A899-C7AD51BB1297}" presName="spaceRect" presStyleCnt="0"/>
      <dgm:spPr/>
    </dgm:pt>
    <dgm:pt modelId="{6C972669-5779-4E9D-86F8-BAB877F94FAB}" type="pres">
      <dgm:prSet presAssocID="{ACE78F38-7CA1-41E9-A899-C7AD51BB1297}" presName="parTx" presStyleLbl="revTx" presStyleIdx="0" presStyleCnt="4">
        <dgm:presLayoutVars>
          <dgm:chMax val="0"/>
          <dgm:chPref val="0"/>
        </dgm:presLayoutVars>
      </dgm:prSet>
      <dgm:spPr/>
    </dgm:pt>
    <dgm:pt modelId="{FCCE7968-0814-46E9-B815-3482583C5C2B}" type="pres">
      <dgm:prSet presAssocID="{D12887C0-010C-4E92-BE28-D222B09E454E}" presName="sibTrans" presStyleCnt="0"/>
      <dgm:spPr/>
    </dgm:pt>
    <dgm:pt modelId="{573F12B3-9BD7-4D0A-9816-59D7022A4F00}" type="pres">
      <dgm:prSet presAssocID="{A88D0456-7EE1-4D91-9192-1488BB511FDD}" presName="compNode" presStyleCnt="0"/>
      <dgm:spPr/>
    </dgm:pt>
    <dgm:pt modelId="{33190BCA-DA8A-4C7D-9940-B7A061F3D685}" type="pres">
      <dgm:prSet presAssocID="{A88D0456-7EE1-4D91-9192-1488BB511FDD}" presName="bgRect" presStyleLbl="bgShp" presStyleIdx="1" presStyleCnt="4"/>
      <dgm:spPr/>
    </dgm:pt>
    <dgm:pt modelId="{626C6F3D-7637-48D2-8C06-B6756C2A76B5}" type="pres">
      <dgm:prSet presAssocID="{A88D0456-7EE1-4D91-9192-1488BB511FDD}"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imono"/>
        </a:ext>
      </dgm:extLst>
    </dgm:pt>
    <dgm:pt modelId="{ED6A0674-2D26-4028-B89B-C0BF98C7D1DB}" type="pres">
      <dgm:prSet presAssocID="{A88D0456-7EE1-4D91-9192-1488BB511FDD}" presName="spaceRect" presStyleCnt="0"/>
      <dgm:spPr/>
    </dgm:pt>
    <dgm:pt modelId="{01A928B2-1688-4FEE-A5B5-DA88BFD5096E}" type="pres">
      <dgm:prSet presAssocID="{A88D0456-7EE1-4D91-9192-1488BB511FDD}" presName="parTx" presStyleLbl="revTx" presStyleIdx="1" presStyleCnt="4">
        <dgm:presLayoutVars>
          <dgm:chMax val="0"/>
          <dgm:chPref val="0"/>
        </dgm:presLayoutVars>
      </dgm:prSet>
      <dgm:spPr/>
    </dgm:pt>
    <dgm:pt modelId="{D21D2F15-0AA7-4F1B-8055-2AEDB3CD0765}" type="pres">
      <dgm:prSet presAssocID="{DBAD61D1-5E19-4FB2-A3A3-F941C1F8CC53}" presName="sibTrans" presStyleCnt="0"/>
      <dgm:spPr/>
    </dgm:pt>
    <dgm:pt modelId="{0E7FA9DF-8751-42BF-856C-BD442FD0D854}" type="pres">
      <dgm:prSet presAssocID="{D5A2AD70-8EA7-425B-9A4D-CAC92D764FA6}" presName="compNode" presStyleCnt="0"/>
      <dgm:spPr/>
    </dgm:pt>
    <dgm:pt modelId="{F1A75F90-84F5-437A-A499-9CC9C753F9D2}" type="pres">
      <dgm:prSet presAssocID="{D5A2AD70-8EA7-425B-9A4D-CAC92D764FA6}" presName="bgRect" presStyleLbl="bgShp" presStyleIdx="2" presStyleCnt="4"/>
      <dgm:spPr/>
    </dgm:pt>
    <dgm:pt modelId="{A59EE550-4C05-442D-89CE-B231DE1D539E}" type="pres">
      <dgm:prSet presAssocID="{D5A2AD70-8EA7-425B-9A4D-CAC92D764FA6}"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ttle"/>
        </a:ext>
      </dgm:extLst>
    </dgm:pt>
    <dgm:pt modelId="{50D83969-284B-4D7C-8B20-A1AB2B85F13C}" type="pres">
      <dgm:prSet presAssocID="{D5A2AD70-8EA7-425B-9A4D-CAC92D764FA6}" presName="spaceRect" presStyleCnt="0"/>
      <dgm:spPr/>
    </dgm:pt>
    <dgm:pt modelId="{AAE49055-1464-453A-AA65-9E2F383C9689}" type="pres">
      <dgm:prSet presAssocID="{D5A2AD70-8EA7-425B-9A4D-CAC92D764FA6}" presName="parTx" presStyleLbl="revTx" presStyleIdx="2" presStyleCnt="4">
        <dgm:presLayoutVars>
          <dgm:chMax val="0"/>
          <dgm:chPref val="0"/>
        </dgm:presLayoutVars>
      </dgm:prSet>
      <dgm:spPr/>
    </dgm:pt>
    <dgm:pt modelId="{4376D0EB-CB21-44BA-B08E-0CBB6CEFFEF8}" type="pres">
      <dgm:prSet presAssocID="{142C444F-D3D7-4859-88B4-F480307BF203}" presName="sibTrans" presStyleCnt="0"/>
      <dgm:spPr/>
    </dgm:pt>
    <dgm:pt modelId="{33684178-B5C1-4DD2-87BF-93D660F22463}" type="pres">
      <dgm:prSet presAssocID="{0B7DC792-6853-4942-8530-B827D85D0BB1}" presName="compNode" presStyleCnt="0"/>
      <dgm:spPr/>
    </dgm:pt>
    <dgm:pt modelId="{EDAA50EC-5110-4108-ABC9-8CA7F7B8A42F}" type="pres">
      <dgm:prSet presAssocID="{0B7DC792-6853-4942-8530-B827D85D0BB1}" presName="bgRect" presStyleLbl="bgShp" presStyleIdx="3" presStyleCnt="4"/>
      <dgm:spPr/>
    </dgm:pt>
    <dgm:pt modelId="{E18B7794-3142-425E-B329-96653A26284E}" type="pres">
      <dgm:prSet presAssocID="{0B7DC792-6853-4942-8530-B827D85D0BB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oking"/>
        </a:ext>
      </dgm:extLst>
    </dgm:pt>
    <dgm:pt modelId="{47B0B0A3-639A-4324-A7FD-051CC5CCD5D4}" type="pres">
      <dgm:prSet presAssocID="{0B7DC792-6853-4942-8530-B827D85D0BB1}" presName="spaceRect" presStyleCnt="0"/>
      <dgm:spPr/>
    </dgm:pt>
    <dgm:pt modelId="{DB8907C0-2BDF-4730-8C6E-5A7AE5D354A0}" type="pres">
      <dgm:prSet presAssocID="{0B7DC792-6853-4942-8530-B827D85D0BB1}" presName="parTx" presStyleLbl="revTx" presStyleIdx="3" presStyleCnt="4">
        <dgm:presLayoutVars>
          <dgm:chMax val="0"/>
          <dgm:chPref val="0"/>
        </dgm:presLayoutVars>
      </dgm:prSet>
      <dgm:spPr/>
    </dgm:pt>
  </dgm:ptLst>
  <dgm:cxnLst>
    <dgm:cxn modelId="{ADD4B208-2D2A-44C0-8E2E-7AACFC5914DA}" type="presOf" srcId="{ACE78F38-7CA1-41E9-A899-C7AD51BB1297}" destId="{6C972669-5779-4E9D-86F8-BAB877F94FAB}" srcOrd="0" destOrd="0" presId="urn:microsoft.com/office/officeart/2018/2/layout/IconVerticalSolidList"/>
    <dgm:cxn modelId="{51D8D53A-9041-4FCA-8FA3-D1D22EE75A08}" type="presOf" srcId="{0B7DC792-6853-4942-8530-B827D85D0BB1}" destId="{DB8907C0-2BDF-4730-8C6E-5A7AE5D354A0}" srcOrd="0" destOrd="0" presId="urn:microsoft.com/office/officeart/2018/2/layout/IconVerticalSolidList"/>
    <dgm:cxn modelId="{B139D15C-C3F7-45F3-BA96-F9B77BC96B60}" srcId="{5A2598F7-2558-429C-ACB3-536345CA00DC}" destId="{0B7DC792-6853-4942-8530-B827D85D0BB1}" srcOrd="3" destOrd="0" parTransId="{288BD97C-AF15-4324-8D6B-4B06C7459FC0}" sibTransId="{E4E20BC3-7FE7-4E6F-88B9-6924176FD8DA}"/>
    <dgm:cxn modelId="{A5AF5B81-6174-4F11-93A5-E7E8B52A5DAC}" type="presOf" srcId="{A88D0456-7EE1-4D91-9192-1488BB511FDD}" destId="{01A928B2-1688-4FEE-A5B5-DA88BFD5096E}" srcOrd="0" destOrd="0" presId="urn:microsoft.com/office/officeart/2018/2/layout/IconVerticalSolidList"/>
    <dgm:cxn modelId="{0843598B-ED9F-499B-83C0-FB9791384E89}" type="presOf" srcId="{D5A2AD70-8EA7-425B-9A4D-CAC92D764FA6}" destId="{AAE49055-1464-453A-AA65-9E2F383C9689}" srcOrd="0" destOrd="0" presId="urn:microsoft.com/office/officeart/2018/2/layout/IconVerticalSolidList"/>
    <dgm:cxn modelId="{11EDEDCB-9156-44FF-9B5D-8821810BFD56}" srcId="{5A2598F7-2558-429C-ACB3-536345CA00DC}" destId="{A88D0456-7EE1-4D91-9192-1488BB511FDD}" srcOrd="1" destOrd="0" parTransId="{B58BC264-C842-4A01-A86B-830395A536A5}" sibTransId="{DBAD61D1-5E19-4FB2-A3A3-F941C1F8CC53}"/>
    <dgm:cxn modelId="{19435BD5-7343-4AB2-AFEE-CDE3B47101C5}" srcId="{5A2598F7-2558-429C-ACB3-536345CA00DC}" destId="{ACE78F38-7CA1-41E9-A899-C7AD51BB1297}" srcOrd="0" destOrd="0" parTransId="{5F8D01B9-B7FE-4E67-B1AB-67AFBB8A3070}" sibTransId="{D12887C0-010C-4E92-BE28-D222B09E454E}"/>
    <dgm:cxn modelId="{5283A1EB-51F9-4E83-A6FA-27A7578EAAD1}" type="presOf" srcId="{5A2598F7-2558-429C-ACB3-536345CA00DC}" destId="{E91C8C6F-2E91-416F-A0BA-9DBD26B4B4E7}" srcOrd="0" destOrd="0" presId="urn:microsoft.com/office/officeart/2018/2/layout/IconVerticalSolidList"/>
    <dgm:cxn modelId="{56D35EFE-09EA-47B2-AFA9-4266AE4CCD69}" srcId="{5A2598F7-2558-429C-ACB3-536345CA00DC}" destId="{D5A2AD70-8EA7-425B-9A4D-CAC92D764FA6}" srcOrd="2" destOrd="0" parTransId="{2157A7B3-7E19-498B-9D99-5AD4EEE2D027}" sibTransId="{142C444F-D3D7-4859-88B4-F480307BF203}"/>
    <dgm:cxn modelId="{C489A2DC-F05A-433F-9DD8-E83C6250AF9C}" type="presParOf" srcId="{E91C8C6F-2E91-416F-A0BA-9DBD26B4B4E7}" destId="{92C9FBE6-A327-4146-BA60-50C7E8D72A61}" srcOrd="0" destOrd="0" presId="urn:microsoft.com/office/officeart/2018/2/layout/IconVerticalSolidList"/>
    <dgm:cxn modelId="{B5CEE973-7216-4021-9C57-615694258390}" type="presParOf" srcId="{92C9FBE6-A327-4146-BA60-50C7E8D72A61}" destId="{A660ABA1-9FB9-481A-9549-20CBFCF62A2C}" srcOrd="0" destOrd="0" presId="urn:microsoft.com/office/officeart/2018/2/layout/IconVerticalSolidList"/>
    <dgm:cxn modelId="{ABF68512-E8A1-40CA-8D79-6DE0722F2519}" type="presParOf" srcId="{92C9FBE6-A327-4146-BA60-50C7E8D72A61}" destId="{F9BC4FC9-238E-4B30-950A-81F825FF4F3E}" srcOrd="1" destOrd="0" presId="urn:microsoft.com/office/officeart/2018/2/layout/IconVerticalSolidList"/>
    <dgm:cxn modelId="{9C956B9B-ECC6-4982-9203-40B32D765B9E}" type="presParOf" srcId="{92C9FBE6-A327-4146-BA60-50C7E8D72A61}" destId="{F225794C-F289-4E08-AA25-4C876F99F76B}" srcOrd="2" destOrd="0" presId="urn:microsoft.com/office/officeart/2018/2/layout/IconVerticalSolidList"/>
    <dgm:cxn modelId="{5433113A-86BF-4B71-B776-F736AC3F608A}" type="presParOf" srcId="{92C9FBE6-A327-4146-BA60-50C7E8D72A61}" destId="{6C972669-5779-4E9D-86F8-BAB877F94FAB}" srcOrd="3" destOrd="0" presId="urn:microsoft.com/office/officeart/2018/2/layout/IconVerticalSolidList"/>
    <dgm:cxn modelId="{0CA94461-400B-4E0D-98D5-EBDA8D398B25}" type="presParOf" srcId="{E91C8C6F-2E91-416F-A0BA-9DBD26B4B4E7}" destId="{FCCE7968-0814-46E9-B815-3482583C5C2B}" srcOrd="1" destOrd="0" presId="urn:microsoft.com/office/officeart/2018/2/layout/IconVerticalSolidList"/>
    <dgm:cxn modelId="{10B3A095-E67B-406E-A70C-63FDEF3ED09E}" type="presParOf" srcId="{E91C8C6F-2E91-416F-A0BA-9DBD26B4B4E7}" destId="{573F12B3-9BD7-4D0A-9816-59D7022A4F00}" srcOrd="2" destOrd="0" presId="urn:microsoft.com/office/officeart/2018/2/layout/IconVerticalSolidList"/>
    <dgm:cxn modelId="{FE0A870B-147E-4F22-B5E5-CDDEEACD3B70}" type="presParOf" srcId="{573F12B3-9BD7-4D0A-9816-59D7022A4F00}" destId="{33190BCA-DA8A-4C7D-9940-B7A061F3D685}" srcOrd="0" destOrd="0" presId="urn:microsoft.com/office/officeart/2018/2/layout/IconVerticalSolidList"/>
    <dgm:cxn modelId="{ABC76BF9-963E-43A6-BFD8-70A30A48908E}" type="presParOf" srcId="{573F12B3-9BD7-4D0A-9816-59D7022A4F00}" destId="{626C6F3D-7637-48D2-8C06-B6756C2A76B5}" srcOrd="1" destOrd="0" presId="urn:microsoft.com/office/officeart/2018/2/layout/IconVerticalSolidList"/>
    <dgm:cxn modelId="{1732EE70-6048-4917-B3D1-B871CBA7E125}" type="presParOf" srcId="{573F12B3-9BD7-4D0A-9816-59D7022A4F00}" destId="{ED6A0674-2D26-4028-B89B-C0BF98C7D1DB}" srcOrd="2" destOrd="0" presId="urn:microsoft.com/office/officeart/2018/2/layout/IconVerticalSolidList"/>
    <dgm:cxn modelId="{8491D8D5-A3ED-4CDC-96DF-3D936FD0E1A8}" type="presParOf" srcId="{573F12B3-9BD7-4D0A-9816-59D7022A4F00}" destId="{01A928B2-1688-4FEE-A5B5-DA88BFD5096E}" srcOrd="3" destOrd="0" presId="urn:microsoft.com/office/officeart/2018/2/layout/IconVerticalSolidList"/>
    <dgm:cxn modelId="{77401B79-5648-41E7-BC34-6F9C018E3CB0}" type="presParOf" srcId="{E91C8C6F-2E91-416F-A0BA-9DBD26B4B4E7}" destId="{D21D2F15-0AA7-4F1B-8055-2AEDB3CD0765}" srcOrd="3" destOrd="0" presId="urn:microsoft.com/office/officeart/2018/2/layout/IconVerticalSolidList"/>
    <dgm:cxn modelId="{FC8CB17B-ED0B-4D8A-AB02-4C4B3ACA188D}" type="presParOf" srcId="{E91C8C6F-2E91-416F-A0BA-9DBD26B4B4E7}" destId="{0E7FA9DF-8751-42BF-856C-BD442FD0D854}" srcOrd="4" destOrd="0" presId="urn:microsoft.com/office/officeart/2018/2/layout/IconVerticalSolidList"/>
    <dgm:cxn modelId="{EB6DCB4E-B9F4-49C2-BCE8-411EA980CFF7}" type="presParOf" srcId="{0E7FA9DF-8751-42BF-856C-BD442FD0D854}" destId="{F1A75F90-84F5-437A-A499-9CC9C753F9D2}" srcOrd="0" destOrd="0" presId="urn:microsoft.com/office/officeart/2018/2/layout/IconVerticalSolidList"/>
    <dgm:cxn modelId="{90D9E921-2CD4-4427-BD5C-6E2689830799}" type="presParOf" srcId="{0E7FA9DF-8751-42BF-856C-BD442FD0D854}" destId="{A59EE550-4C05-442D-89CE-B231DE1D539E}" srcOrd="1" destOrd="0" presId="urn:microsoft.com/office/officeart/2018/2/layout/IconVerticalSolidList"/>
    <dgm:cxn modelId="{826A405C-6C3C-4738-A2BE-653765A19738}" type="presParOf" srcId="{0E7FA9DF-8751-42BF-856C-BD442FD0D854}" destId="{50D83969-284B-4D7C-8B20-A1AB2B85F13C}" srcOrd="2" destOrd="0" presId="urn:microsoft.com/office/officeart/2018/2/layout/IconVerticalSolidList"/>
    <dgm:cxn modelId="{6C041F48-F979-4595-A340-79A8D97F0DB7}" type="presParOf" srcId="{0E7FA9DF-8751-42BF-856C-BD442FD0D854}" destId="{AAE49055-1464-453A-AA65-9E2F383C9689}" srcOrd="3" destOrd="0" presId="urn:microsoft.com/office/officeart/2018/2/layout/IconVerticalSolidList"/>
    <dgm:cxn modelId="{E3710435-EF59-40C3-93F5-6ECF229D25DE}" type="presParOf" srcId="{E91C8C6F-2E91-416F-A0BA-9DBD26B4B4E7}" destId="{4376D0EB-CB21-44BA-B08E-0CBB6CEFFEF8}" srcOrd="5" destOrd="0" presId="urn:microsoft.com/office/officeart/2018/2/layout/IconVerticalSolidList"/>
    <dgm:cxn modelId="{CD2D4674-E176-4254-B22F-4FF59AAB8983}" type="presParOf" srcId="{E91C8C6F-2E91-416F-A0BA-9DBD26B4B4E7}" destId="{33684178-B5C1-4DD2-87BF-93D660F22463}" srcOrd="6" destOrd="0" presId="urn:microsoft.com/office/officeart/2018/2/layout/IconVerticalSolidList"/>
    <dgm:cxn modelId="{02BE364C-4BFF-4A1E-AEC4-EC9A01870C0C}" type="presParOf" srcId="{33684178-B5C1-4DD2-87BF-93D660F22463}" destId="{EDAA50EC-5110-4108-ABC9-8CA7F7B8A42F}" srcOrd="0" destOrd="0" presId="urn:microsoft.com/office/officeart/2018/2/layout/IconVerticalSolidList"/>
    <dgm:cxn modelId="{AC94467D-55F5-4963-82DF-A72C6B222FB7}" type="presParOf" srcId="{33684178-B5C1-4DD2-87BF-93D660F22463}" destId="{E18B7794-3142-425E-B329-96653A26284E}" srcOrd="1" destOrd="0" presId="urn:microsoft.com/office/officeart/2018/2/layout/IconVerticalSolidList"/>
    <dgm:cxn modelId="{DCC1D458-66A4-407C-A40A-C621B676DB21}" type="presParOf" srcId="{33684178-B5C1-4DD2-87BF-93D660F22463}" destId="{47B0B0A3-639A-4324-A7FD-051CC5CCD5D4}" srcOrd="2" destOrd="0" presId="urn:microsoft.com/office/officeart/2018/2/layout/IconVerticalSolidList"/>
    <dgm:cxn modelId="{EA1103A1-534F-414B-9083-CF4EB2B96072}" type="presParOf" srcId="{33684178-B5C1-4DD2-87BF-93D660F22463}" destId="{DB8907C0-2BDF-4730-8C6E-5A7AE5D354A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E5F2F-98C0-4F52-B92E-4D187B0BC2F2}">
      <dsp:nvSpPr>
        <dsp:cNvPr id="0" name=""/>
        <dsp:cNvSpPr/>
      </dsp:nvSpPr>
      <dsp:spPr>
        <a:xfrm>
          <a:off x="3688781" y="2217261"/>
          <a:ext cx="817836" cy="91440"/>
        </a:xfrm>
        <a:custGeom>
          <a:avLst/>
          <a:gdLst/>
          <a:ahLst/>
          <a:cxnLst/>
          <a:rect l="0" t="0" r="0" b="0"/>
          <a:pathLst>
            <a:path>
              <a:moveTo>
                <a:pt x="0" y="45720"/>
              </a:moveTo>
              <a:lnTo>
                <a:pt x="8178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76489" y="2258739"/>
        <a:ext cx="42421" cy="8484"/>
      </dsp:txXfrm>
    </dsp:sp>
    <dsp:sp modelId="{D6747F91-3EE5-4B4D-BDE6-9A86C90FE647}">
      <dsp:nvSpPr>
        <dsp:cNvPr id="0" name=""/>
        <dsp:cNvSpPr/>
      </dsp:nvSpPr>
      <dsp:spPr>
        <a:xfrm>
          <a:off x="1727" y="1156325"/>
          <a:ext cx="3688853" cy="2213312"/>
        </a:xfrm>
        <a:prstGeom prst="rect">
          <a:avLst/>
        </a:prstGeom>
        <a:solidFill>
          <a:srgbClr val="598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757" tIns="189736" rIns="180757" bIns="189736" numCol="1" spcCol="1270" anchor="ctr" anchorCtr="0">
          <a:noAutofit/>
        </a:bodyPr>
        <a:lstStyle/>
        <a:p>
          <a:pPr marL="0" lvl="0" indent="0" algn="ctr" defTabSz="933450">
            <a:lnSpc>
              <a:spcPct val="90000"/>
            </a:lnSpc>
            <a:spcBef>
              <a:spcPct val="0"/>
            </a:spcBef>
            <a:spcAft>
              <a:spcPct val="35000"/>
            </a:spcAft>
            <a:buNone/>
          </a:pPr>
          <a:r>
            <a:rPr lang="en-US" sz="2100" kern="1200" dirty="0"/>
            <a:t>1. </a:t>
          </a:r>
          <a:r>
            <a:rPr lang="en-US" sz="2400" kern="1200" dirty="0"/>
            <a:t>Simple realistic self-care strategies</a:t>
          </a:r>
        </a:p>
      </dsp:txBody>
      <dsp:txXfrm>
        <a:off x="1727" y="1156325"/>
        <a:ext cx="3688853" cy="2213312"/>
      </dsp:txXfrm>
    </dsp:sp>
    <dsp:sp modelId="{C94B0C3B-2B7C-4E3B-BFB6-EC1705DA0F7F}">
      <dsp:nvSpPr>
        <dsp:cNvPr id="0" name=""/>
        <dsp:cNvSpPr/>
      </dsp:nvSpPr>
      <dsp:spPr>
        <a:xfrm>
          <a:off x="4539018" y="1156325"/>
          <a:ext cx="3688853" cy="2213312"/>
        </a:xfrm>
        <a:prstGeom prst="rect">
          <a:avLst/>
        </a:prstGeom>
        <a:solidFill>
          <a:srgbClr val="DEA43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757" tIns="189736" rIns="180757" bIns="1897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2. Stay healthy, energized, balanced</a:t>
          </a:r>
        </a:p>
      </dsp:txBody>
      <dsp:txXfrm>
        <a:off x="4539018" y="1156325"/>
        <a:ext cx="3688853" cy="22133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EE0B4-6F73-497F-86E3-05AD83890316}">
      <dsp:nvSpPr>
        <dsp:cNvPr id="0" name=""/>
        <dsp:cNvSpPr/>
      </dsp:nvSpPr>
      <dsp:spPr>
        <a:xfrm>
          <a:off x="-69826" y="9329"/>
          <a:ext cx="4885203" cy="167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AE8E4A-82C7-4922-809A-D2C1916A567F}">
      <dsp:nvSpPr>
        <dsp:cNvPr id="0" name=""/>
        <dsp:cNvSpPr/>
      </dsp:nvSpPr>
      <dsp:spPr>
        <a:xfrm>
          <a:off x="437229" y="386478"/>
          <a:ext cx="921920" cy="921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3010D1-8FA9-4288-975B-8D2B759EAF04}">
      <dsp:nvSpPr>
        <dsp:cNvPr id="0" name=""/>
        <dsp:cNvSpPr/>
      </dsp:nvSpPr>
      <dsp:spPr>
        <a:xfrm>
          <a:off x="1864380" y="9329"/>
          <a:ext cx="2949035" cy="167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00" tIns="177400" rIns="177400" bIns="177400" numCol="1" spcCol="1270" anchor="ctr" anchorCtr="0">
          <a:noAutofit/>
        </a:bodyPr>
        <a:lstStyle/>
        <a:p>
          <a:pPr marL="0" lvl="0" indent="0" algn="l" defTabSz="1111250">
            <a:lnSpc>
              <a:spcPct val="90000"/>
            </a:lnSpc>
            <a:spcBef>
              <a:spcPct val="0"/>
            </a:spcBef>
            <a:spcAft>
              <a:spcPct val="35000"/>
            </a:spcAft>
            <a:buNone/>
          </a:pPr>
          <a:r>
            <a:rPr lang="en-US" sz="2500" kern="1200" dirty="0"/>
            <a:t>Cancer</a:t>
          </a:r>
        </a:p>
      </dsp:txBody>
      <dsp:txXfrm>
        <a:off x="1864380" y="9329"/>
        <a:ext cx="2949035" cy="1676219"/>
      </dsp:txXfrm>
    </dsp:sp>
    <dsp:sp modelId="{0763368A-A75F-4D0C-B14E-46961D267979}">
      <dsp:nvSpPr>
        <dsp:cNvPr id="0" name=""/>
        <dsp:cNvSpPr/>
      </dsp:nvSpPr>
      <dsp:spPr>
        <a:xfrm>
          <a:off x="-32503" y="2100680"/>
          <a:ext cx="4885203" cy="167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15E7A-7429-4A29-A773-220210EFA11F}">
      <dsp:nvSpPr>
        <dsp:cNvPr id="0" name=""/>
        <dsp:cNvSpPr/>
      </dsp:nvSpPr>
      <dsp:spPr>
        <a:xfrm>
          <a:off x="437229" y="2481752"/>
          <a:ext cx="921920" cy="921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F3005E6-B5DF-469C-8173-41EF40160148}">
      <dsp:nvSpPr>
        <dsp:cNvPr id="0" name=""/>
        <dsp:cNvSpPr/>
      </dsp:nvSpPr>
      <dsp:spPr>
        <a:xfrm>
          <a:off x="1722766" y="2104603"/>
          <a:ext cx="3232263" cy="167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00" tIns="177400" rIns="177400" bIns="177400" numCol="1" spcCol="1270" anchor="ctr" anchorCtr="0">
          <a:noAutofit/>
        </a:bodyPr>
        <a:lstStyle/>
        <a:p>
          <a:pPr marL="0" lvl="0" indent="0" algn="l" defTabSz="1111250">
            <a:lnSpc>
              <a:spcPct val="90000"/>
            </a:lnSpc>
            <a:spcBef>
              <a:spcPct val="0"/>
            </a:spcBef>
            <a:spcAft>
              <a:spcPct val="35000"/>
            </a:spcAft>
            <a:buNone/>
          </a:pPr>
          <a:r>
            <a:rPr lang="en-US" sz="2500" kern="1200" dirty="0"/>
            <a:t>Heart Disease/Stroke</a:t>
          </a:r>
        </a:p>
      </dsp:txBody>
      <dsp:txXfrm>
        <a:off x="1722766" y="2104603"/>
        <a:ext cx="3232263" cy="1676219"/>
      </dsp:txXfrm>
    </dsp:sp>
    <dsp:sp modelId="{8C329629-5818-4B47-A56D-E72FA1B9F0B4}">
      <dsp:nvSpPr>
        <dsp:cNvPr id="0" name=""/>
        <dsp:cNvSpPr/>
      </dsp:nvSpPr>
      <dsp:spPr>
        <a:xfrm>
          <a:off x="-69826" y="4199877"/>
          <a:ext cx="4885203" cy="167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700CD8-3F9A-48AF-9A0C-DDA85AD5D91F}">
      <dsp:nvSpPr>
        <dsp:cNvPr id="0" name=""/>
        <dsp:cNvSpPr/>
      </dsp:nvSpPr>
      <dsp:spPr>
        <a:xfrm>
          <a:off x="437229" y="4577026"/>
          <a:ext cx="921920" cy="921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9078A7-B8E7-43E0-944C-0FD653E37D7E}">
      <dsp:nvSpPr>
        <dsp:cNvPr id="0" name=""/>
        <dsp:cNvSpPr/>
      </dsp:nvSpPr>
      <dsp:spPr>
        <a:xfrm>
          <a:off x="1866206" y="4199877"/>
          <a:ext cx="2945382" cy="167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00" tIns="177400" rIns="177400" bIns="177400" numCol="1" spcCol="1270" anchor="ctr" anchorCtr="0">
          <a:noAutofit/>
        </a:bodyPr>
        <a:lstStyle/>
        <a:p>
          <a:pPr marL="0" lvl="0" indent="0" algn="l" defTabSz="1111250">
            <a:lnSpc>
              <a:spcPct val="90000"/>
            </a:lnSpc>
            <a:spcBef>
              <a:spcPct val="0"/>
            </a:spcBef>
            <a:spcAft>
              <a:spcPct val="35000"/>
            </a:spcAft>
            <a:buNone/>
          </a:pPr>
          <a:r>
            <a:rPr lang="en-US" sz="2500" kern="1200"/>
            <a:t>Type II Diabetes</a:t>
          </a:r>
        </a:p>
      </dsp:txBody>
      <dsp:txXfrm>
        <a:off x="1866206" y="4199877"/>
        <a:ext cx="2945382" cy="16762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0ABA1-9FB9-481A-9549-20CBFCF62A2C}">
      <dsp:nvSpPr>
        <dsp:cNvPr id="0" name=""/>
        <dsp:cNvSpPr/>
      </dsp:nvSpPr>
      <dsp:spPr>
        <a:xfrm>
          <a:off x="0" y="2945"/>
          <a:ext cx="4885203" cy="125355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BC4FC9-238E-4B30-950A-81F825FF4F3E}">
      <dsp:nvSpPr>
        <dsp:cNvPr id="0" name=""/>
        <dsp:cNvSpPr/>
      </dsp:nvSpPr>
      <dsp:spPr>
        <a:xfrm>
          <a:off x="379199" y="284995"/>
          <a:ext cx="690128" cy="6894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C972669-5779-4E9D-86F8-BAB877F94FAB}">
      <dsp:nvSpPr>
        <dsp:cNvPr id="0" name=""/>
        <dsp:cNvSpPr/>
      </dsp:nvSpPr>
      <dsp:spPr>
        <a:xfrm>
          <a:off x="1448528" y="2945"/>
          <a:ext cx="3063184" cy="1254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797" tIns="132797" rIns="132797" bIns="132797" numCol="1" spcCol="1270" anchor="ctr" anchorCtr="0">
          <a:noAutofit/>
        </a:bodyPr>
        <a:lstStyle/>
        <a:p>
          <a:pPr marL="0" lvl="0" indent="0" algn="l" defTabSz="800100">
            <a:lnSpc>
              <a:spcPct val="90000"/>
            </a:lnSpc>
            <a:spcBef>
              <a:spcPct val="0"/>
            </a:spcBef>
            <a:spcAft>
              <a:spcPct val="35000"/>
            </a:spcAft>
            <a:buNone/>
          </a:pPr>
          <a:r>
            <a:rPr lang="en-US" sz="1800" kern="1200" dirty="0"/>
            <a:t>Social Isolation is now reaching epidemic levels according to DHHS, Harvard University and National Instituted of Health.</a:t>
          </a:r>
        </a:p>
      </dsp:txBody>
      <dsp:txXfrm>
        <a:off x="1448528" y="2945"/>
        <a:ext cx="3063184" cy="1254778"/>
      </dsp:txXfrm>
    </dsp:sp>
    <dsp:sp modelId="{33190BCA-DA8A-4C7D-9940-B7A061F3D685}">
      <dsp:nvSpPr>
        <dsp:cNvPr id="0" name=""/>
        <dsp:cNvSpPr/>
      </dsp:nvSpPr>
      <dsp:spPr>
        <a:xfrm>
          <a:off x="0" y="1544530"/>
          <a:ext cx="4885203" cy="125355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C6F3D-7637-48D2-8C06-B6756C2A76B5}">
      <dsp:nvSpPr>
        <dsp:cNvPr id="0" name=""/>
        <dsp:cNvSpPr/>
      </dsp:nvSpPr>
      <dsp:spPr>
        <a:xfrm>
          <a:off x="379199" y="1826580"/>
          <a:ext cx="690128" cy="6894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1A928B2-1688-4FEE-A5B5-DA88BFD5096E}">
      <dsp:nvSpPr>
        <dsp:cNvPr id="0" name=""/>
        <dsp:cNvSpPr/>
      </dsp:nvSpPr>
      <dsp:spPr>
        <a:xfrm>
          <a:off x="1448528" y="1544530"/>
          <a:ext cx="3063184" cy="1254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797" tIns="132797" rIns="132797" bIns="132797" numCol="1" spcCol="1270" anchor="ctr" anchorCtr="0">
          <a:noAutofit/>
        </a:bodyPr>
        <a:lstStyle/>
        <a:p>
          <a:pPr marL="0" lvl="0" indent="0" algn="l" defTabSz="1066800">
            <a:lnSpc>
              <a:spcPct val="90000"/>
            </a:lnSpc>
            <a:spcBef>
              <a:spcPct val="0"/>
            </a:spcBef>
            <a:spcAft>
              <a:spcPct val="35000"/>
            </a:spcAft>
            <a:buNone/>
          </a:pPr>
          <a:r>
            <a:rPr lang="en-US" sz="2400" kern="1200" dirty="0">
              <a:solidFill>
                <a:prstClr val="white">
                  <a:hueOff val="0"/>
                  <a:satOff val="0"/>
                  <a:lumOff val="0"/>
                  <a:alphaOff val="0"/>
                </a:prstClr>
              </a:solidFill>
              <a:latin typeface="Calibri"/>
              <a:ea typeface="+mn-ea"/>
              <a:cs typeface="+mn-cs"/>
            </a:rPr>
            <a:t>43% of people over 45 saying they’re lonely</a:t>
          </a:r>
        </a:p>
      </dsp:txBody>
      <dsp:txXfrm>
        <a:off x="1448528" y="1544530"/>
        <a:ext cx="3063184" cy="1254778"/>
      </dsp:txXfrm>
    </dsp:sp>
    <dsp:sp modelId="{F1A75F90-84F5-437A-A499-9CC9C753F9D2}">
      <dsp:nvSpPr>
        <dsp:cNvPr id="0" name=""/>
        <dsp:cNvSpPr/>
      </dsp:nvSpPr>
      <dsp:spPr>
        <a:xfrm>
          <a:off x="0" y="3086116"/>
          <a:ext cx="4885203" cy="125355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9EE550-4C05-442D-89CE-B231DE1D539E}">
      <dsp:nvSpPr>
        <dsp:cNvPr id="0" name=""/>
        <dsp:cNvSpPr/>
      </dsp:nvSpPr>
      <dsp:spPr>
        <a:xfrm>
          <a:off x="379199" y="3368165"/>
          <a:ext cx="690128" cy="6894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AE49055-1464-453A-AA65-9E2F383C9689}">
      <dsp:nvSpPr>
        <dsp:cNvPr id="0" name=""/>
        <dsp:cNvSpPr/>
      </dsp:nvSpPr>
      <dsp:spPr>
        <a:xfrm>
          <a:off x="1448528" y="3086116"/>
          <a:ext cx="3063184" cy="1254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797" tIns="132797" rIns="132797" bIns="132797" numCol="1" spcCol="1270" anchor="ctr" anchorCtr="0">
          <a:noAutofit/>
        </a:bodyPr>
        <a:lstStyle/>
        <a:p>
          <a:pPr marL="0" lvl="0" indent="0" algn="l" defTabSz="1066800">
            <a:lnSpc>
              <a:spcPct val="90000"/>
            </a:lnSpc>
            <a:spcBef>
              <a:spcPct val="0"/>
            </a:spcBef>
            <a:spcAft>
              <a:spcPct val="35000"/>
            </a:spcAft>
            <a:buNone/>
          </a:pPr>
          <a:r>
            <a:rPr lang="en-US" sz="2400" kern="1200" dirty="0"/>
            <a:t>Equivalent of having 6 alcoholic beverages daily</a:t>
          </a:r>
        </a:p>
      </dsp:txBody>
      <dsp:txXfrm>
        <a:off x="1448528" y="3086116"/>
        <a:ext cx="3063184" cy="1254778"/>
      </dsp:txXfrm>
    </dsp:sp>
    <dsp:sp modelId="{EDAA50EC-5110-4108-ABC9-8CA7F7B8A42F}">
      <dsp:nvSpPr>
        <dsp:cNvPr id="0" name=""/>
        <dsp:cNvSpPr/>
      </dsp:nvSpPr>
      <dsp:spPr>
        <a:xfrm>
          <a:off x="0" y="4627701"/>
          <a:ext cx="4885203" cy="125355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8B7794-3142-425E-B329-96653A26284E}">
      <dsp:nvSpPr>
        <dsp:cNvPr id="0" name=""/>
        <dsp:cNvSpPr/>
      </dsp:nvSpPr>
      <dsp:spPr>
        <a:xfrm>
          <a:off x="379199" y="4909751"/>
          <a:ext cx="690128" cy="6894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8907C0-2BDF-4730-8C6E-5A7AE5D354A0}">
      <dsp:nvSpPr>
        <dsp:cNvPr id="0" name=""/>
        <dsp:cNvSpPr/>
      </dsp:nvSpPr>
      <dsp:spPr>
        <a:xfrm>
          <a:off x="1448528" y="4627701"/>
          <a:ext cx="3063184" cy="1254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797" tIns="132797" rIns="132797" bIns="132797" numCol="1" spcCol="1270" anchor="ctr" anchorCtr="0">
          <a:noAutofit/>
        </a:bodyPr>
        <a:lstStyle/>
        <a:p>
          <a:pPr marL="0" lvl="0" indent="0" algn="l" defTabSz="1066800">
            <a:lnSpc>
              <a:spcPct val="90000"/>
            </a:lnSpc>
            <a:spcBef>
              <a:spcPct val="0"/>
            </a:spcBef>
            <a:spcAft>
              <a:spcPct val="35000"/>
            </a:spcAft>
            <a:buNone/>
          </a:pPr>
          <a:r>
            <a:rPr lang="en-US" sz="2400" kern="1200" dirty="0">
              <a:solidFill>
                <a:prstClr val="white">
                  <a:hueOff val="0"/>
                  <a:satOff val="0"/>
                  <a:lumOff val="0"/>
                  <a:alphaOff val="0"/>
                </a:prstClr>
              </a:solidFill>
              <a:latin typeface="Calibri"/>
              <a:ea typeface="+mn-ea"/>
              <a:cs typeface="+mn-cs"/>
            </a:rPr>
            <a:t>Or 15 cigarettes a day</a:t>
          </a:r>
        </a:p>
      </dsp:txBody>
      <dsp:txXfrm>
        <a:off x="1448528" y="4627701"/>
        <a:ext cx="3063184" cy="1254778"/>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FFDA0349-35C7-4DFC-BA8F-8A175FF6FEA9}" type="datetimeFigureOut">
              <a:rPr lang="en-US" smtClean="0"/>
              <a:t>5/19/2026</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FEA7DA07-A039-4FA4-B535-C0C1A818D1AE}" type="slidenum">
              <a:rPr lang="en-US" smtClean="0"/>
              <a:t>‹#›</a:t>
            </a:fld>
            <a:endParaRPr lang="en-US"/>
          </a:p>
        </p:txBody>
      </p:sp>
    </p:spTree>
    <p:extLst>
      <p:ext uri="{BB962C8B-B14F-4D97-AF65-F5344CB8AC3E}">
        <p14:creationId xmlns:p14="http://schemas.microsoft.com/office/powerpoint/2010/main" val="3020947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talking about Aging today so we’re gong to start by putting all of our cards on the table. When I say your chronological age by decade, raise your hand, 20’s, 30’s, 40’s – 100. Now if you do not quite feel your chronological age, depending on the day, raise your hand. It’s hard to wrap your head around you are this current age.</a:t>
            </a:r>
          </a:p>
        </p:txBody>
      </p:sp>
      <p:sp>
        <p:nvSpPr>
          <p:cNvPr id="4" name="Slide Number Placeholder 3"/>
          <p:cNvSpPr>
            <a:spLocks noGrp="1"/>
          </p:cNvSpPr>
          <p:nvPr>
            <p:ph type="sldNum" sz="quarter" idx="5"/>
          </p:nvPr>
        </p:nvSpPr>
        <p:spPr/>
        <p:txBody>
          <a:bodyPr/>
          <a:lstStyle/>
          <a:p>
            <a:fld id="{FEA7DA07-A039-4FA4-B535-C0C1A818D1AE}" type="slidenum">
              <a:rPr lang="en-US" smtClean="0"/>
              <a:t>1</a:t>
            </a:fld>
            <a:endParaRPr lang="en-US"/>
          </a:p>
        </p:txBody>
      </p:sp>
    </p:spTree>
    <p:extLst>
      <p:ext uri="{BB962C8B-B14F-4D97-AF65-F5344CB8AC3E}">
        <p14:creationId xmlns:p14="http://schemas.microsoft.com/office/powerpoint/2010/main" val="149812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turned 50 people were saying “you don’t look 50, you don’t act 50” and I thought what is 50 supposed to look and act like? What is any age supposed to look and act like? I’ve started lying up, I’m 59 “wow really? You look amazing?” I know, (flip hair) thank you. After working 7 years in senior living, I’m here to tell you that 80,90,100 </a:t>
            </a:r>
            <a:r>
              <a:rPr lang="en-US" dirty="0" err="1"/>
              <a:t>yo</a:t>
            </a:r>
            <a:r>
              <a:rPr lang="en-US" dirty="0"/>
              <a:t> people feel the exact same way. Trust me, You don’t want  to blink and wonder what happened and how you got there.</a:t>
            </a:r>
          </a:p>
        </p:txBody>
      </p:sp>
      <p:sp>
        <p:nvSpPr>
          <p:cNvPr id="4" name="Slide Number Placeholder 3"/>
          <p:cNvSpPr>
            <a:spLocks noGrp="1"/>
          </p:cNvSpPr>
          <p:nvPr>
            <p:ph type="sldNum" sz="quarter" idx="5"/>
          </p:nvPr>
        </p:nvSpPr>
        <p:spPr/>
        <p:txBody>
          <a:bodyPr/>
          <a:lstStyle/>
          <a:p>
            <a:fld id="{FEA7DA07-A039-4FA4-B535-C0C1A818D1AE}" type="slidenum">
              <a:rPr lang="en-US" smtClean="0"/>
              <a:t>3</a:t>
            </a:fld>
            <a:endParaRPr lang="en-US"/>
          </a:p>
        </p:txBody>
      </p:sp>
    </p:spTree>
    <p:extLst>
      <p:ext uri="{BB962C8B-B14F-4D97-AF65-F5344CB8AC3E}">
        <p14:creationId xmlns:p14="http://schemas.microsoft.com/office/powerpoint/2010/main" val="1855698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I’m seeing in my peer group is people giving up.  People saying they’re too old to do something, when really they just don’t want to do that thing anymore or they </a:t>
            </a:r>
            <a:r>
              <a:rPr lang="en-US" dirty="0" err="1"/>
              <a:t>havne’t</a:t>
            </a:r>
            <a:r>
              <a:rPr lang="en-US" dirty="0"/>
              <a:t> done it in a while so feel like they can’t do it anymore.  We have to stop age blaming and ease back in to the things that will help us maintain a younger subjective age and better physical health!</a:t>
            </a:r>
          </a:p>
        </p:txBody>
      </p:sp>
      <p:sp>
        <p:nvSpPr>
          <p:cNvPr id="4" name="Slide Number Placeholder 3"/>
          <p:cNvSpPr>
            <a:spLocks noGrp="1"/>
          </p:cNvSpPr>
          <p:nvPr>
            <p:ph type="sldNum" sz="quarter" idx="5"/>
          </p:nvPr>
        </p:nvSpPr>
        <p:spPr/>
        <p:txBody>
          <a:bodyPr/>
          <a:lstStyle/>
          <a:p>
            <a:fld id="{FEA7DA07-A039-4FA4-B535-C0C1A818D1AE}" type="slidenum">
              <a:rPr lang="en-US" smtClean="0"/>
              <a:t>4</a:t>
            </a:fld>
            <a:endParaRPr lang="en-US"/>
          </a:p>
        </p:txBody>
      </p:sp>
    </p:spTree>
    <p:extLst>
      <p:ext uri="{BB962C8B-B14F-4D97-AF65-F5344CB8AC3E}">
        <p14:creationId xmlns:p14="http://schemas.microsoft.com/office/powerpoint/2010/main" val="3117114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Joseph Coughlin is the Director of the MIT Age Lab. If we were born in the year 1900, the life expectancy for a man (white) was 50, the life expectancy for a woman was 24.  This was not that long ago, heck I was born in the 1900’s! Our life expectancy is now 77 and if we make it past 65 there’s a solid chance we’re going to make it into our 80’s or above. There’s a narrative around old age and aging that we’ve been handing down that we need to stop today.</a:t>
            </a:r>
          </a:p>
        </p:txBody>
      </p:sp>
      <p:sp>
        <p:nvSpPr>
          <p:cNvPr id="4" name="Slide Number Placeholder 3"/>
          <p:cNvSpPr>
            <a:spLocks noGrp="1"/>
          </p:cNvSpPr>
          <p:nvPr>
            <p:ph type="sldNum" sz="quarter" idx="5"/>
          </p:nvPr>
        </p:nvSpPr>
        <p:spPr/>
        <p:txBody>
          <a:bodyPr/>
          <a:lstStyle/>
          <a:p>
            <a:fld id="{FEA7DA07-A039-4FA4-B535-C0C1A818D1AE}" type="slidenum">
              <a:rPr lang="en-US" smtClean="0"/>
              <a:t>5</a:t>
            </a:fld>
            <a:endParaRPr lang="en-US"/>
          </a:p>
        </p:txBody>
      </p:sp>
    </p:spTree>
    <p:extLst>
      <p:ext uri="{BB962C8B-B14F-4D97-AF65-F5344CB8AC3E}">
        <p14:creationId xmlns:p14="http://schemas.microsoft.com/office/powerpoint/2010/main" val="2778922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Share the story of the neighbors, reminds me of the When Harry Met Sally Line, can’t take it back, it’s already out there. I believe that as soon as we’re told we can’t trick or treat, we start complaining about our age. I’ve heard 20 year olds complaining about getting older. If you live to 77 you will spend up to 5 decades complaining about something that is inevitable! Trust me, you want to age! So, be aware of your language as you go through your day. What are you saying about yourself as you age, what conversations are you participating in.  What messages are you receiving about aging?</a:t>
            </a:r>
          </a:p>
        </p:txBody>
      </p:sp>
      <p:sp>
        <p:nvSpPr>
          <p:cNvPr id="4" name="Slide Number Placeholder 3"/>
          <p:cNvSpPr>
            <a:spLocks noGrp="1"/>
          </p:cNvSpPr>
          <p:nvPr>
            <p:ph type="sldNum" sz="quarter" idx="5"/>
          </p:nvPr>
        </p:nvSpPr>
        <p:spPr/>
        <p:txBody>
          <a:bodyPr/>
          <a:lstStyle/>
          <a:p>
            <a:fld id="{FEA7DA07-A039-4FA4-B535-C0C1A818D1AE}" type="slidenum">
              <a:rPr lang="en-US" smtClean="0"/>
              <a:t>6</a:t>
            </a:fld>
            <a:endParaRPr lang="en-US"/>
          </a:p>
        </p:txBody>
      </p:sp>
    </p:spTree>
    <p:extLst>
      <p:ext uri="{BB962C8B-B14F-4D97-AF65-F5344CB8AC3E}">
        <p14:creationId xmlns:p14="http://schemas.microsoft.com/office/powerpoint/2010/main" val="1093715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much is spent on ‘anti aging’ marketing targeted to 34 – 45 year olds.  By the way, Anti Aging term coined in the 70’s to sell face cream– planting seeds into our subconscious telling us how to feel about getting older. </a:t>
            </a:r>
          </a:p>
        </p:txBody>
      </p:sp>
      <p:sp>
        <p:nvSpPr>
          <p:cNvPr id="4" name="Slide Number Placeholder 3"/>
          <p:cNvSpPr>
            <a:spLocks noGrp="1"/>
          </p:cNvSpPr>
          <p:nvPr>
            <p:ph type="sldNum" sz="quarter" idx="5"/>
          </p:nvPr>
        </p:nvSpPr>
        <p:spPr/>
        <p:txBody>
          <a:bodyPr/>
          <a:lstStyle/>
          <a:p>
            <a:fld id="{FEA7DA07-A039-4FA4-B535-C0C1A818D1AE}" type="slidenum">
              <a:rPr lang="en-US" smtClean="0"/>
              <a:t>7</a:t>
            </a:fld>
            <a:endParaRPr lang="en-US"/>
          </a:p>
        </p:txBody>
      </p:sp>
    </p:spTree>
    <p:extLst>
      <p:ext uri="{BB962C8B-B14F-4D97-AF65-F5344CB8AC3E}">
        <p14:creationId xmlns:p14="http://schemas.microsoft.com/office/powerpoint/2010/main" val="1707842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of us that work with seniors know that women that look like this don’t fall down!</a:t>
            </a:r>
          </a:p>
        </p:txBody>
      </p:sp>
      <p:sp>
        <p:nvSpPr>
          <p:cNvPr id="4" name="Slide Number Placeholder 3"/>
          <p:cNvSpPr>
            <a:spLocks noGrp="1"/>
          </p:cNvSpPr>
          <p:nvPr>
            <p:ph type="sldNum" sz="quarter" idx="5"/>
          </p:nvPr>
        </p:nvSpPr>
        <p:spPr/>
        <p:txBody>
          <a:bodyPr/>
          <a:lstStyle/>
          <a:p>
            <a:fld id="{FEA7DA07-A039-4FA4-B535-C0C1A818D1AE}" type="slidenum">
              <a:rPr lang="en-US" smtClean="0"/>
              <a:t>8</a:t>
            </a:fld>
            <a:endParaRPr lang="en-US"/>
          </a:p>
        </p:txBody>
      </p:sp>
    </p:spTree>
    <p:extLst>
      <p:ext uri="{BB962C8B-B14F-4D97-AF65-F5344CB8AC3E}">
        <p14:creationId xmlns:p14="http://schemas.microsoft.com/office/powerpoint/2010/main" val="2772387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UNMC is a firm believer of the Six Dimensions of wellness, so much so that they created the Home Instead Center for Successful Aging, with a </a:t>
            </a:r>
            <a:r>
              <a:rPr lang="en-US" dirty="0" err="1"/>
              <a:t>medicaly</a:t>
            </a:r>
            <a:r>
              <a:rPr lang="en-US" dirty="0"/>
              <a:t> supervised fitness center in the lower floor which is based on the six dimensions of wellness!  I had the privilege of doing my practicum there. I was staring at this chart and what stood out is how </a:t>
            </a:r>
            <a:r>
              <a:rPr lang="en-US" dirty="0" err="1"/>
              <a:t>importantthe</a:t>
            </a:r>
            <a:r>
              <a:rPr lang="en-US" dirty="0"/>
              <a:t> emotional wellness piece of this pie is. If we are not feeling emotionally well, it compromises all the other areas.</a:t>
            </a:r>
          </a:p>
        </p:txBody>
      </p:sp>
      <p:sp>
        <p:nvSpPr>
          <p:cNvPr id="4" name="Slide Number Placeholder 3"/>
          <p:cNvSpPr>
            <a:spLocks noGrp="1"/>
          </p:cNvSpPr>
          <p:nvPr>
            <p:ph type="sldNum" sz="quarter" idx="5"/>
          </p:nvPr>
        </p:nvSpPr>
        <p:spPr/>
        <p:txBody>
          <a:bodyPr/>
          <a:lstStyle/>
          <a:p>
            <a:fld id="{FEA7DA07-A039-4FA4-B535-C0C1A818D1AE}" type="slidenum">
              <a:rPr lang="en-US" smtClean="0"/>
              <a:t>9</a:t>
            </a:fld>
            <a:endParaRPr lang="en-US"/>
          </a:p>
        </p:txBody>
      </p:sp>
    </p:spTree>
    <p:extLst>
      <p:ext uri="{BB962C8B-B14F-4D97-AF65-F5344CB8AC3E}">
        <p14:creationId xmlns:p14="http://schemas.microsoft.com/office/powerpoint/2010/main" val="4167463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CDC these are our top chronic conditions and 90% of annual spending is to manage them.  By the way, this 4.1 trillion went up from the 3.3 it was in 2019 when I first did this research. Risk Factors – smoking, physical inactivity, alcohol use.</a:t>
            </a:r>
          </a:p>
        </p:txBody>
      </p:sp>
      <p:sp>
        <p:nvSpPr>
          <p:cNvPr id="4" name="Slide Number Placeholder 3"/>
          <p:cNvSpPr>
            <a:spLocks noGrp="1"/>
          </p:cNvSpPr>
          <p:nvPr>
            <p:ph type="sldNum" sz="quarter" idx="5"/>
          </p:nvPr>
        </p:nvSpPr>
        <p:spPr/>
        <p:txBody>
          <a:bodyPr/>
          <a:lstStyle/>
          <a:p>
            <a:fld id="{FEA7DA07-A039-4FA4-B535-C0C1A818D1AE}" type="slidenum">
              <a:rPr lang="en-US" smtClean="0"/>
              <a:t>10</a:t>
            </a:fld>
            <a:endParaRPr lang="en-US"/>
          </a:p>
        </p:txBody>
      </p:sp>
    </p:spTree>
    <p:extLst>
      <p:ext uri="{BB962C8B-B14F-4D97-AF65-F5344CB8AC3E}">
        <p14:creationId xmlns:p14="http://schemas.microsoft.com/office/powerpoint/2010/main" val="125116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also a major concern with significant health consequences.</a:t>
            </a:r>
          </a:p>
        </p:txBody>
      </p:sp>
      <p:sp>
        <p:nvSpPr>
          <p:cNvPr id="4" name="Slide Number Placeholder 3"/>
          <p:cNvSpPr>
            <a:spLocks noGrp="1"/>
          </p:cNvSpPr>
          <p:nvPr>
            <p:ph type="sldNum" sz="quarter" idx="5"/>
          </p:nvPr>
        </p:nvSpPr>
        <p:spPr/>
        <p:txBody>
          <a:bodyPr/>
          <a:lstStyle/>
          <a:p>
            <a:fld id="{FEA7DA07-A039-4FA4-B535-C0C1A818D1AE}" type="slidenum">
              <a:rPr lang="en-US" smtClean="0"/>
              <a:t>11</a:t>
            </a:fld>
            <a:endParaRPr lang="en-US"/>
          </a:p>
        </p:txBody>
      </p:sp>
    </p:spTree>
    <p:extLst>
      <p:ext uri="{BB962C8B-B14F-4D97-AF65-F5344CB8AC3E}">
        <p14:creationId xmlns:p14="http://schemas.microsoft.com/office/powerpoint/2010/main" val="989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 am with my little sister and my </a:t>
            </a:r>
            <a:r>
              <a:rPr lang="en-US" dirty="0" err="1"/>
              <a:t>granmdas</a:t>
            </a:r>
            <a:r>
              <a:rPr lang="en-US" dirty="0"/>
              <a:t>. What this 13 year old me didn’t know was in 15 years she would be the primary caregiver for both of these women. One of the greatest privileges of my life. How is family caregiving impacting how we are aging? Families are having to care for people 1)longer than ever before 2)who have more conditions than ever before 3)with families spread out more than ever before.</a:t>
            </a:r>
          </a:p>
        </p:txBody>
      </p:sp>
      <p:sp>
        <p:nvSpPr>
          <p:cNvPr id="4" name="Slide Number Placeholder 3"/>
          <p:cNvSpPr>
            <a:spLocks noGrp="1"/>
          </p:cNvSpPr>
          <p:nvPr>
            <p:ph type="sldNum" sz="quarter" idx="5"/>
          </p:nvPr>
        </p:nvSpPr>
        <p:spPr/>
        <p:txBody>
          <a:bodyPr/>
          <a:lstStyle/>
          <a:p>
            <a:fld id="{FEA7DA07-A039-4FA4-B535-C0C1A818D1AE}" type="slidenum">
              <a:rPr lang="en-US" smtClean="0"/>
              <a:t>12</a:t>
            </a:fld>
            <a:endParaRPr lang="en-US"/>
          </a:p>
        </p:txBody>
      </p:sp>
    </p:spTree>
    <p:extLst>
      <p:ext uri="{BB962C8B-B14F-4D97-AF65-F5344CB8AC3E}">
        <p14:creationId xmlns:p14="http://schemas.microsoft.com/office/powerpoint/2010/main" val="56599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in senior living for 7 years this is the pattern I observed, for both the senior and their family care partner. Mortality for caregivers is pretty high ((get the statistic)) I feel urgency to solve this.</a:t>
            </a:r>
          </a:p>
        </p:txBody>
      </p:sp>
      <p:sp>
        <p:nvSpPr>
          <p:cNvPr id="4" name="Slide Number Placeholder 3"/>
          <p:cNvSpPr>
            <a:spLocks noGrp="1"/>
          </p:cNvSpPr>
          <p:nvPr>
            <p:ph type="sldNum" sz="quarter" idx="5"/>
          </p:nvPr>
        </p:nvSpPr>
        <p:spPr/>
        <p:txBody>
          <a:bodyPr/>
          <a:lstStyle/>
          <a:p>
            <a:fld id="{FEA7DA07-A039-4FA4-B535-C0C1A818D1AE}" type="slidenum">
              <a:rPr lang="en-US" smtClean="0"/>
              <a:t>13</a:t>
            </a:fld>
            <a:endParaRPr lang="en-US"/>
          </a:p>
        </p:txBody>
      </p:sp>
    </p:spTree>
    <p:extLst>
      <p:ext uri="{BB962C8B-B14F-4D97-AF65-F5344CB8AC3E}">
        <p14:creationId xmlns:p14="http://schemas.microsoft.com/office/powerpoint/2010/main" val="2536883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CDC how do we prevent chronic illness? How are our outdated views affecting healthcare? We have an antiquated view on aging, system is built on acute care, family caregiving is different than ever before.</a:t>
            </a:r>
          </a:p>
        </p:txBody>
      </p:sp>
      <p:sp>
        <p:nvSpPr>
          <p:cNvPr id="4" name="Slide Number Placeholder 3"/>
          <p:cNvSpPr>
            <a:spLocks noGrp="1"/>
          </p:cNvSpPr>
          <p:nvPr>
            <p:ph type="sldNum" sz="quarter" idx="5"/>
          </p:nvPr>
        </p:nvSpPr>
        <p:spPr/>
        <p:txBody>
          <a:bodyPr/>
          <a:lstStyle/>
          <a:p>
            <a:fld id="{FEA7DA07-A039-4FA4-B535-C0C1A818D1AE}" type="slidenum">
              <a:rPr lang="en-US" smtClean="0"/>
              <a:t>14</a:t>
            </a:fld>
            <a:endParaRPr lang="en-US"/>
          </a:p>
        </p:txBody>
      </p:sp>
    </p:spTree>
    <p:extLst>
      <p:ext uri="{BB962C8B-B14F-4D97-AF65-F5344CB8AC3E}">
        <p14:creationId xmlns:p14="http://schemas.microsoft.com/office/powerpoint/2010/main" val="1515041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gal in the red jacket is my step-mom.  These ladies range from 78 – 89 years old.  Our first step with mindfulness is to get CURIOUS. What does it mean to be a certain age? What does that age look like? Act like? What does it mean to ME without others telling me what it should mean? Where are my thoughts around aging coming from? Who are your aging role models? We’re the oldest we’ve ever been and the youngest we will ever be, right now in this moment.</a:t>
            </a:r>
          </a:p>
        </p:txBody>
      </p:sp>
      <p:sp>
        <p:nvSpPr>
          <p:cNvPr id="4" name="Slide Number Placeholder 3"/>
          <p:cNvSpPr>
            <a:spLocks noGrp="1"/>
          </p:cNvSpPr>
          <p:nvPr>
            <p:ph type="sldNum" sz="quarter" idx="5"/>
          </p:nvPr>
        </p:nvSpPr>
        <p:spPr/>
        <p:txBody>
          <a:bodyPr/>
          <a:lstStyle/>
          <a:p>
            <a:fld id="{FEA7DA07-A039-4FA4-B535-C0C1A818D1AE}" type="slidenum">
              <a:rPr lang="en-US" smtClean="0"/>
              <a:t>15</a:t>
            </a:fld>
            <a:endParaRPr lang="en-US"/>
          </a:p>
        </p:txBody>
      </p:sp>
    </p:spTree>
    <p:extLst>
      <p:ext uri="{BB962C8B-B14F-4D97-AF65-F5344CB8AC3E}">
        <p14:creationId xmlns:p14="http://schemas.microsoft.com/office/powerpoint/2010/main" val="511304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mindfulness and how it can help you.</a:t>
            </a:r>
          </a:p>
        </p:txBody>
      </p:sp>
      <p:sp>
        <p:nvSpPr>
          <p:cNvPr id="4" name="Slide Number Placeholder 3"/>
          <p:cNvSpPr>
            <a:spLocks noGrp="1"/>
          </p:cNvSpPr>
          <p:nvPr>
            <p:ph type="sldNum" sz="quarter" idx="5"/>
          </p:nvPr>
        </p:nvSpPr>
        <p:spPr/>
        <p:txBody>
          <a:bodyPr/>
          <a:lstStyle/>
          <a:p>
            <a:fld id="{FEA7DA07-A039-4FA4-B535-C0C1A818D1AE}" type="slidenum">
              <a:rPr lang="en-US" smtClean="0"/>
              <a:t>16</a:t>
            </a:fld>
            <a:endParaRPr lang="en-US"/>
          </a:p>
        </p:txBody>
      </p:sp>
    </p:spTree>
    <p:extLst>
      <p:ext uri="{BB962C8B-B14F-4D97-AF65-F5344CB8AC3E}">
        <p14:creationId xmlns:p14="http://schemas.microsoft.com/office/powerpoint/2010/main" val="4255892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A7DA07-A039-4FA4-B535-C0C1A818D1AE}" type="slidenum">
              <a:rPr lang="en-US" smtClean="0"/>
              <a:t>18</a:t>
            </a:fld>
            <a:endParaRPr lang="en-US"/>
          </a:p>
        </p:txBody>
      </p:sp>
    </p:spTree>
    <p:extLst>
      <p:ext uri="{BB962C8B-B14F-4D97-AF65-F5344CB8AC3E}">
        <p14:creationId xmlns:p14="http://schemas.microsoft.com/office/powerpoint/2010/main" val="2597383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mindfulness? All we have is this moment, this moment, this moment.</a:t>
            </a:r>
          </a:p>
        </p:txBody>
      </p:sp>
      <p:sp>
        <p:nvSpPr>
          <p:cNvPr id="4" name="Slide Number Placeholder 3"/>
          <p:cNvSpPr>
            <a:spLocks noGrp="1"/>
          </p:cNvSpPr>
          <p:nvPr>
            <p:ph type="sldNum" sz="quarter" idx="5"/>
          </p:nvPr>
        </p:nvSpPr>
        <p:spPr/>
        <p:txBody>
          <a:bodyPr/>
          <a:lstStyle/>
          <a:p>
            <a:fld id="{FEA7DA07-A039-4FA4-B535-C0C1A818D1AE}" type="slidenum">
              <a:rPr lang="en-US" smtClean="0"/>
              <a:t>19</a:t>
            </a:fld>
            <a:endParaRPr lang="en-US"/>
          </a:p>
        </p:txBody>
      </p:sp>
    </p:spTree>
    <p:extLst>
      <p:ext uri="{BB962C8B-B14F-4D97-AF65-F5344CB8AC3E}">
        <p14:creationId xmlns:p14="http://schemas.microsoft.com/office/powerpoint/2010/main" val="917381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the MSBR programs have breathing techniques as a common thread.  This simple box breathing technique can have calming effects.  Let’s do it together! When your mind wants to serve up the </a:t>
            </a:r>
            <a:r>
              <a:rPr lang="en-US" dirty="0" err="1"/>
              <a:t>shoulda</a:t>
            </a:r>
            <a:r>
              <a:rPr lang="en-US" dirty="0"/>
              <a:t> </a:t>
            </a:r>
            <a:r>
              <a:rPr lang="en-US" dirty="0" err="1"/>
              <a:t>coulda</a:t>
            </a:r>
            <a:r>
              <a:rPr lang="en-US" dirty="0"/>
              <a:t> </a:t>
            </a:r>
            <a:r>
              <a:rPr lang="en-US" dirty="0" err="1"/>
              <a:t>woulda</a:t>
            </a:r>
            <a:r>
              <a:rPr lang="en-US" dirty="0"/>
              <a:t> or fear of the future or rumination of the past, do this exercise. Find other breathing exercises on </a:t>
            </a:r>
            <a:r>
              <a:rPr lang="en-US" dirty="0" err="1"/>
              <a:t>youtube</a:t>
            </a:r>
            <a:r>
              <a:rPr lang="en-US" dirty="0"/>
              <a:t>.</a:t>
            </a:r>
          </a:p>
        </p:txBody>
      </p:sp>
      <p:sp>
        <p:nvSpPr>
          <p:cNvPr id="4" name="Slide Number Placeholder 3"/>
          <p:cNvSpPr>
            <a:spLocks noGrp="1"/>
          </p:cNvSpPr>
          <p:nvPr>
            <p:ph type="sldNum" sz="quarter" idx="5"/>
          </p:nvPr>
        </p:nvSpPr>
        <p:spPr/>
        <p:txBody>
          <a:bodyPr/>
          <a:lstStyle/>
          <a:p>
            <a:fld id="{FEA7DA07-A039-4FA4-B535-C0C1A818D1AE}" type="slidenum">
              <a:rPr lang="en-US" smtClean="0"/>
              <a:t>21</a:t>
            </a:fld>
            <a:endParaRPr lang="en-US"/>
          </a:p>
        </p:txBody>
      </p:sp>
    </p:spTree>
    <p:extLst>
      <p:ext uri="{BB962C8B-B14F-4D97-AF65-F5344CB8AC3E}">
        <p14:creationId xmlns:p14="http://schemas.microsoft.com/office/powerpoint/2010/main" val="18013081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70460EC-C025-4322-B197-7ACD5C7EA36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460EC-C025-4322-B197-7ACD5C7EA36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0460EC-C025-4322-B197-7ACD5C7EA36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0460EC-C025-4322-B197-7ACD5C7EA369}"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0460EC-C025-4322-B197-7ACD5C7EA369}" type="datetimeFigureOut">
              <a:rPr lang="en-US" smtClean="0"/>
              <a:t>5/19/2026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0460EC-C025-4322-B197-7ACD5C7EA369}" type="datetimeFigureOut">
              <a:rPr lang="en-US" smtClean="0"/>
              <a:t>5/19/2026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0460EC-C025-4322-B197-7ACD5C7EA369}" type="datetimeFigureOut">
              <a:rPr lang="en-US" smtClean="0"/>
              <a:t>5/19/2026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0460EC-C025-4322-B197-7ACD5C7EA369}"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0460EC-C025-4322-B197-7ACD5C7EA369}"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460EC-C025-4322-B197-7ACD5C7EA36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460EC-C025-4322-B197-7ACD5C7EA369}"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627B7-21B9-478F-880B-0ADA56967ED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022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98EA4"/>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0460EC-C025-4322-B197-7ACD5C7EA369}" type="datetimeFigureOut">
              <a:rPr lang="en-US" smtClean="0"/>
              <a:t>5/19/2026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C627B7-21B9-478F-880B-0ADA56967ED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e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newsinhealth.nih.gov/2016/06/can-you-lengthen-your-life" TargetMode="External"/><Relationship Id="rId2" Type="http://schemas.openxmlformats.org/officeDocument/2006/relationships/hyperlink" Target="https://a.co/d/gI2oX3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568629" y="5791200"/>
            <a:ext cx="8182233" cy="552659"/>
          </a:xfrm>
        </p:spPr>
        <p:txBody>
          <a:bodyPr anchor="t">
            <a:normAutofit fontScale="25000" lnSpcReduction="20000"/>
          </a:bodyPr>
          <a:lstStyle/>
          <a:p>
            <a:pPr>
              <a:lnSpc>
                <a:spcPct val="90000"/>
              </a:lnSpc>
            </a:pPr>
            <a:endParaRPr lang="en-US" sz="800" dirty="0"/>
          </a:p>
          <a:p>
            <a:pPr>
              <a:lnSpc>
                <a:spcPct val="90000"/>
              </a:lnSpc>
            </a:pPr>
            <a:r>
              <a:rPr lang="en-US" sz="7200" b="1" dirty="0"/>
              <a:t>Michele Magner, MBA, Doctoral Student</a:t>
            </a:r>
          </a:p>
          <a:p>
            <a:pPr>
              <a:lnSpc>
                <a:spcPct val="90000"/>
              </a:lnSpc>
            </a:pPr>
            <a:r>
              <a:rPr lang="en-US" sz="7200" b="1" dirty="0"/>
              <a:t>Certified Dementia Practitioner</a:t>
            </a:r>
            <a:br>
              <a:rPr lang="en-US" sz="7200" b="1" dirty="0"/>
            </a:br>
            <a:r>
              <a:rPr lang="en-US" sz="7200" b="1" dirty="0"/>
              <a:t>Masters Certification in Gerontology, Certified Conscious Aging Facilitator</a:t>
            </a:r>
            <a:br>
              <a:rPr lang="en-US" sz="7200" b="1" dirty="0"/>
            </a:br>
            <a:r>
              <a:rPr lang="en-US" sz="7200" b="1" dirty="0"/>
              <a:t>Certified Life Coach</a:t>
            </a:r>
          </a:p>
        </p:txBody>
      </p:sp>
      <p:pic>
        <p:nvPicPr>
          <p:cNvPr id="4" name="Picture 3">
            <a:extLst>
              <a:ext uri="{FF2B5EF4-FFF2-40B4-BE49-F238E27FC236}">
                <a16:creationId xmlns:a16="http://schemas.microsoft.com/office/drawing/2014/main" id="{D6FC811E-C27A-48F1-E5A3-EF27CA8D97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796" y="83391"/>
            <a:ext cx="7490407" cy="3071068"/>
          </a:xfrm>
          <a:prstGeom prst="rect">
            <a:avLst/>
          </a:prstGeom>
        </p:spPr>
      </p:pic>
      <p:sp>
        <p:nvSpPr>
          <p:cNvPr id="18"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5509052"/>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EC20ED9-1634-14D8-647D-1DE119C2EDF0}"/>
              </a:ext>
            </a:extLst>
          </p:cNvPr>
          <p:cNvSpPr txBox="1"/>
          <p:nvPr/>
        </p:nvSpPr>
        <p:spPr>
          <a:xfrm>
            <a:off x="648954" y="3462867"/>
            <a:ext cx="8021581" cy="954107"/>
          </a:xfrm>
          <a:prstGeom prst="rect">
            <a:avLst/>
          </a:prstGeom>
          <a:noFill/>
        </p:spPr>
        <p:txBody>
          <a:bodyPr wrap="square" rtlCol="0">
            <a:spAutoFit/>
          </a:bodyPr>
          <a:lstStyle/>
          <a:p>
            <a:pPr algn="ctr"/>
            <a:r>
              <a:rPr lang="en-US" sz="2800" b="1" i="1" dirty="0">
                <a:solidFill>
                  <a:schemeClr val="accent1">
                    <a:lumMod val="75000"/>
                  </a:schemeClr>
                </a:solidFill>
              </a:rPr>
              <a:t>Taking Care of Yourself:</a:t>
            </a:r>
          </a:p>
          <a:p>
            <a:pPr algn="ctr"/>
            <a:r>
              <a:rPr lang="en-US" sz="2800" b="1" i="1" dirty="0">
                <a:solidFill>
                  <a:schemeClr val="accent1">
                    <a:lumMod val="75000"/>
                  </a:schemeClr>
                </a:solidFill>
              </a:rPr>
              <a:t>Refill Your Cup</a:t>
            </a:r>
            <a:endParaRPr lang="en-US" sz="2800" b="1" dirty="0">
              <a:solidFill>
                <a:schemeClr val="accent1">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E5AB0-5694-7A7D-9A82-AE5F9A28D101}"/>
              </a:ext>
            </a:extLst>
          </p:cNvPr>
          <p:cNvSpPr>
            <a:spLocks noGrp="1"/>
          </p:cNvSpPr>
          <p:nvPr>
            <p:ph type="title"/>
          </p:nvPr>
        </p:nvSpPr>
        <p:spPr>
          <a:solidFill>
            <a:srgbClr val="336884"/>
          </a:solidFill>
          <a:ln>
            <a:solidFill>
              <a:srgbClr val="336884"/>
            </a:solidFill>
          </a:ln>
        </p:spPr>
        <p:txBody>
          <a:bodyPr/>
          <a:lstStyle/>
          <a:p>
            <a:r>
              <a:rPr lang="en-US" dirty="0">
                <a:solidFill>
                  <a:schemeClr val="bg1"/>
                </a:solidFill>
              </a:rPr>
              <a:t>Objectives</a:t>
            </a:r>
          </a:p>
        </p:txBody>
      </p:sp>
      <p:graphicFrame>
        <p:nvGraphicFramePr>
          <p:cNvPr id="5" name="Content Placeholder 2">
            <a:extLst>
              <a:ext uri="{FF2B5EF4-FFF2-40B4-BE49-F238E27FC236}">
                <a16:creationId xmlns:a16="http://schemas.microsoft.com/office/drawing/2014/main" id="{F7840FF9-8198-E1F6-3DED-06EE0ECD554A}"/>
              </a:ext>
            </a:extLst>
          </p:cNvPr>
          <p:cNvGraphicFramePr>
            <a:graphicFrameLocks noGrp="1"/>
          </p:cNvGraphicFramePr>
          <p:nvPr>
            <p:ph idx="1"/>
            <p:extLst>
              <p:ext uri="{D42A27DB-BD31-4B8C-83A1-F6EECF244321}">
                <p14:modId xmlns:p14="http://schemas.microsoft.com/office/powerpoint/2010/main" val="11353517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3122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wo people looking at a person in a dress&#10;&#10;Description automatically generated with low confidence">
            <a:extLst>
              <a:ext uri="{FF2B5EF4-FFF2-40B4-BE49-F238E27FC236}">
                <a16:creationId xmlns:a16="http://schemas.microsoft.com/office/drawing/2014/main" id="{B9D86AC8-C08C-C506-51DF-65CA4ED64C7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1334"/>
          <a:stretch/>
        </p:blipFill>
        <p:spPr>
          <a:xfrm>
            <a:off x="20" y="10"/>
            <a:ext cx="9143980" cy="6857990"/>
          </a:xfrm>
          <a:prstGeom prst="rect">
            <a:avLst/>
          </a:prstGeom>
        </p:spPr>
      </p:pic>
      <p:sp>
        <p:nvSpPr>
          <p:cNvPr id="2" name="Title 1">
            <a:extLst>
              <a:ext uri="{FF2B5EF4-FFF2-40B4-BE49-F238E27FC236}">
                <a16:creationId xmlns:a16="http://schemas.microsoft.com/office/drawing/2014/main" id="{5DC6C121-0533-2A2A-9B1C-22BCF64AE243}"/>
              </a:ext>
            </a:extLst>
          </p:cNvPr>
          <p:cNvSpPr>
            <a:spLocks noGrp="1"/>
          </p:cNvSpPr>
          <p:nvPr>
            <p:ph type="title"/>
          </p:nvPr>
        </p:nvSpPr>
        <p:spPr>
          <a:xfrm>
            <a:off x="6324600" y="5943600"/>
            <a:ext cx="2628900" cy="651876"/>
          </a:xfrm>
        </p:spPr>
        <p:txBody>
          <a:bodyPr vert="horz" lIns="91440" tIns="45720" rIns="91440" bIns="45720" rtlCol="0" anchor="ctr">
            <a:normAutofit fontScale="90000"/>
          </a:bodyPr>
          <a:lstStyle/>
          <a:p>
            <a:pPr>
              <a:lnSpc>
                <a:spcPct val="90000"/>
              </a:lnSpc>
            </a:pPr>
            <a:r>
              <a:rPr lang="en-US" sz="3100" dirty="0">
                <a:solidFill>
                  <a:schemeClr val="tx1">
                    <a:lumMod val="85000"/>
                    <a:lumOff val="15000"/>
                  </a:schemeClr>
                </a:solidFill>
              </a:rPr>
              <a:t>Photo Credit: Tom Hussey</a:t>
            </a:r>
          </a:p>
        </p:txBody>
      </p:sp>
    </p:spTree>
    <p:extLst>
      <p:ext uri="{BB962C8B-B14F-4D97-AF65-F5344CB8AC3E}">
        <p14:creationId xmlns:p14="http://schemas.microsoft.com/office/powerpoint/2010/main" val="206981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holding a book&#10;&#10;Description automatically generated with low confidence">
            <a:extLst>
              <a:ext uri="{FF2B5EF4-FFF2-40B4-BE49-F238E27FC236}">
                <a16:creationId xmlns:a16="http://schemas.microsoft.com/office/drawing/2014/main" id="{0EECD030-5D1C-4D89-B7B0-FD4D00C1590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6886" t="16667" r="36876" b="15834"/>
          <a:stretch>
            <a:fillRect/>
          </a:stretch>
        </p:blipFill>
        <p:spPr>
          <a:xfrm rot="5400000">
            <a:off x="1029341" y="343541"/>
            <a:ext cx="6856718" cy="6172200"/>
          </a:xfrm>
          <a:prstGeom prst="rect">
            <a:avLst/>
          </a:prstGeom>
        </p:spPr>
      </p:pic>
    </p:spTree>
    <p:extLst>
      <p:ext uri="{BB962C8B-B14F-4D97-AF65-F5344CB8AC3E}">
        <p14:creationId xmlns:p14="http://schemas.microsoft.com/office/powerpoint/2010/main" val="359135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E1FCB2-5BA2-4889-97C8-2A2A759A7F6E}"/>
              </a:ext>
            </a:extLst>
          </p:cNvPr>
          <p:cNvSpPr>
            <a:spLocks noGrp="1"/>
          </p:cNvSpPr>
          <p:nvPr>
            <p:ph type="title"/>
          </p:nvPr>
        </p:nvSpPr>
        <p:spPr>
          <a:xfrm>
            <a:off x="809027" y="457200"/>
            <a:ext cx="2505137" cy="1586019"/>
          </a:xfrm>
          <a:noFill/>
          <a:ln w="19050">
            <a:solidFill>
              <a:schemeClr val="bg1"/>
            </a:solidFill>
          </a:ln>
        </p:spPr>
        <p:txBody>
          <a:bodyPr wrap="square">
            <a:normAutofit/>
          </a:bodyPr>
          <a:lstStyle/>
          <a:p>
            <a:pPr defTabSz="905256"/>
            <a:r>
              <a:rPr lang="en-US" sz="2376" kern="1200">
                <a:solidFill>
                  <a:schemeClr val="bg1"/>
                </a:solidFill>
                <a:latin typeface="+mj-lt"/>
                <a:ea typeface="+mj-ea"/>
                <a:cs typeface="+mj-cs"/>
              </a:rPr>
              <a:t>Key Points</a:t>
            </a:r>
            <a:endParaRPr lang="en-US" sz="2400">
              <a:solidFill>
                <a:schemeClr val="bg1"/>
              </a:solidFill>
            </a:endParaRPr>
          </a:p>
        </p:txBody>
      </p:sp>
      <p:sp>
        <p:nvSpPr>
          <p:cNvPr id="3" name="Content Placeholder 2">
            <a:extLst>
              <a:ext uri="{FF2B5EF4-FFF2-40B4-BE49-F238E27FC236}">
                <a16:creationId xmlns:a16="http://schemas.microsoft.com/office/drawing/2014/main" id="{91E6EFCC-AE46-4A56-A134-2B8E7DA02B1C}"/>
              </a:ext>
            </a:extLst>
          </p:cNvPr>
          <p:cNvSpPr>
            <a:spLocks noGrp="1"/>
          </p:cNvSpPr>
          <p:nvPr>
            <p:ph idx="1"/>
          </p:nvPr>
        </p:nvSpPr>
        <p:spPr>
          <a:xfrm>
            <a:off x="809028" y="2437671"/>
            <a:ext cx="2505137" cy="3963129"/>
          </a:xfrm>
        </p:spPr>
        <p:txBody>
          <a:bodyPr>
            <a:normAutofit/>
          </a:bodyPr>
          <a:lstStyle/>
          <a:p>
            <a:pPr marL="339471" indent="-339471" defTabSz="905256"/>
            <a:r>
              <a:rPr lang="en-US" sz="3564" kern="1200">
                <a:solidFill>
                  <a:schemeClr val="bg1"/>
                </a:solidFill>
                <a:latin typeface="+mn-lt"/>
                <a:ea typeface="+mn-ea"/>
                <a:cs typeface="+mn-cs"/>
              </a:rPr>
              <a:t>Longevity</a:t>
            </a:r>
          </a:p>
          <a:p>
            <a:pPr marL="339471" indent="-339471" defTabSz="905256"/>
            <a:endParaRPr lang="en-US" sz="3564" kern="1200">
              <a:solidFill>
                <a:schemeClr val="bg1"/>
              </a:solidFill>
              <a:latin typeface="+mn-lt"/>
              <a:ea typeface="+mn-ea"/>
              <a:cs typeface="+mn-cs"/>
            </a:endParaRPr>
          </a:p>
          <a:p>
            <a:pPr marL="339471" indent="-339471" defTabSz="905256"/>
            <a:r>
              <a:rPr lang="en-US" sz="3564" kern="1200">
                <a:solidFill>
                  <a:schemeClr val="bg1"/>
                </a:solidFill>
                <a:latin typeface="+mn-lt"/>
                <a:ea typeface="+mn-ea"/>
                <a:cs typeface="+mn-cs"/>
              </a:rPr>
              <a:t>Language</a:t>
            </a:r>
          </a:p>
          <a:p>
            <a:pPr marL="339471" indent="-339471" defTabSz="905256"/>
            <a:endParaRPr lang="en-US" sz="3564" kern="1200">
              <a:solidFill>
                <a:schemeClr val="bg1"/>
              </a:solidFill>
              <a:latin typeface="+mn-lt"/>
              <a:ea typeface="+mn-ea"/>
              <a:cs typeface="+mn-cs"/>
            </a:endParaRPr>
          </a:p>
          <a:p>
            <a:pPr marL="339471" indent="-339471" defTabSz="905256"/>
            <a:r>
              <a:rPr lang="en-US" sz="3564" kern="1200">
                <a:solidFill>
                  <a:schemeClr val="bg1"/>
                </a:solidFill>
                <a:latin typeface="+mn-lt"/>
                <a:ea typeface="+mn-ea"/>
                <a:cs typeface="+mn-cs"/>
              </a:rPr>
              <a:t>Marketing</a:t>
            </a:r>
          </a:p>
          <a:p>
            <a:pPr marL="339471" indent="-339471" defTabSz="905256"/>
            <a:endParaRPr lang="en-US" sz="1683" kern="1200">
              <a:solidFill>
                <a:schemeClr val="bg1"/>
              </a:solidFill>
              <a:latin typeface="+mn-lt"/>
              <a:ea typeface="+mn-ea"/>
              <a:cs typeface="+mn-cs"/>
            </a:endParaRPr>
          </a:p>
          <a:p>
            <a:endParaRPr lang="en-US" sz="1700" dirty="0">
              <a:solidFill>
                <a:schemeClr val="bg1"/>
              </a:solidFill>
            </a:endParaRPr>
          </a:p>
        </p:txBody>
      </p:sp>
      <p:pic>
        <p:nvPicPr>
          <p:cNvPr id="5" name="Picture 4">
            <a:extLst>
              <a:ext uri="{FF2B5EF4-FFF2-40B4-BE49-F238E27FC236}">
                <a16:creationId xmlns:a16="http://schemas.microsoft.com/office/drawing/2014/main" id="{CCE90C74-439D-43CB-93A3-142B16647D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0073" y="457200"/>
            <a:ext cx="3464900" cy="5371938"/>
          </a:xfrm>
          <a:prstGeom prst="rect">
            <a:avLst/>
          </a:prstGeom>
        </p:spPr>
      </p:pic>
    </p:spTree>
    <p:extLst>
      <p:ext uri="{BB962C8B-B14F-4D97-AF65-F5344CB8AC3E}">
        <p14:creationId xmlns:p14="http://schemas.microsoft.com/office/powerpoint/2010/main" val="95015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10;&#10;Description automatically generated">
            <a:extLst>
              <a:ext uri="{FF2B5EF4-FFF2-40B4-BE49-F238E27FC236}">
                <a16:creationId xmlns:a16="http://schemas.microsoft.com/office/drawing/2014/main" id="{96B2C2A6-AADA-447D-AE5A-D8EA7333CC7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0799" r="14186" b="-1"/>
          <a:stretch/>
        </p:blipFill>
        <p:spPr>
          <a:xfrm>
            <a:off x="20" y="1282"/>
            <a:ext cx="9143980" cy="6856718"/>
          </a:xfrm>
          <a:prstGeom prst="rect">
            <a:avLst/>
          </a:prstGeom>
        </p:spPr>
      </p:pic>
    </p:spTree>
    <p:extLst>
      <p:ext uri="{BB962C8B-B14F-4D97-AF65-F5344CB8AC3E}">
        <p14:creationId xmlns:p14="http://schemas.microsoft.com/office/powerpoint/2010/main" val="3348079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9C5C-51AB-4EE3-B312-35BCE4497974}"/>
              </a:ext>
            </a:extLst>
          </p:cNvPr>
          <p:cNvSpPr>
            <a:spLocks noGrp="1"/>
          </p:cNvSpPr>
          <p:nvPr>
            <p:ph type="title"/>
          </p:nvPr>
        </p:nvSpPr>
        <p:spPr>
          <a:xfrm>
            <a:off x="332878" y="1427981"/>
            <a:ext cx="2160621" cy="3071906"/>
          </a:xfrm>
        </p:spPr>
        <p:txBody>
          <a:bodyPr vert="horz" lIns="91440" tIns="45720" rIns="91440" bIns="45720" rtlCol="0" anchor="t">
            <a:normAutofit/>
          </a:bodyPr>
          <a:lstStyle/>
          <a:p>
            <a:pPr algn="l">
              <a:lnSpc>
                <a:spcPct val="90000"/>
              </a:lnSpc>
            </a:pPr>
            <a:r>
              <a:rPr lang="en-US" sz="3500" kern="1200" dirty="0">
                <a:solidFill>
                  <a:srgbClr val="FFFFFF"/>
                </a:solidFill>
                <a:latin typeface="+mj-lt"/>
                <a:ea typeface="+mj-ea"/>
                <a:cs typeface="+mj-cs"/>
              </a:rPr>
              <a:t>$191 Billion to </a:t>
            </a:r>
            <a:br>
              <a:rPr lang="en-US" sz="3500" kern="1200" dirty="0">
                <a:solidFill>
                  <a:srgbClr val="FFFFFF"/>
                </a:solidFill>
                <a:latin typeface="+mj-lt"/>
                <a:ea typeface="+mj-ea"/>
                <a:cs typeface="+mj-cs"/>
              </a:rPr>
            </a:br>
            <a:br>
              <a:rPr lang="en-US" sz="3500" dirty="0">
                <a:solidFill>
                  <a:srgbClr val="FFFFFF"/>
                </a:solidFill>
              </a:rPr>
            </a:br>
            <a:r>
              <a:rPr lang="en-US" sz="3500" kern="1200" dirty="0">
                <a:solidFill>
                  <a:srgbClr val="FFFFFF"/>
                </a:solidFill>
                <a:latin typeface="+mj-lt"/>
                <a:ea typeface="+mj-ea"/>
                <a:cs typeface="+mj-cs"/>
              </a:rPr>
              <a:t>$421 Billion by 2030</a:t>
            </a:r>
          </a:p>
        </p:txBody>
      </p:sp>
      <p:pic>
        <p:nvPicPr>
          <p:cNvPr id="5" name="Content Placeholder 4">
            <a:extLst>
              <a:ext uri="{FF2B5EF4-FFF2-40B4-BE49-F238E27FC236}">
                <a16:creationId xmlns:a16="http://schemas.microsoft.com/office/drawing/2014/main" id="{2A603BF4-22F7-47FD-8E48-12F3E8D21A86}"/>
              </a:ext>
            </a:extLst>
          </p:cNvPr>
          <p:cNvPicPr>
            <a:picLocks noGrp="1" noChangeAspect="1"/>
          </p:cNvPicPr>
          <p:nvPr>
            <p:ph idx="1"/>
          </p:nvPr>
        </p:nvPicPr>
        <p:blipFill rotWithShape="1">
          <a:blip r:embed="rId3"/>
          <a:srcRect r="2" b="4130"/>
          <a:stretch/>
        </p:blipFill>
        <p:spPr>
          <a:xfrm>
            <a:off x="2530979" y="838200"/>
            <a:ext cx="6603488" cy="4952632"/>
          </a:xfrm>
          <a:prstGeom prst="rect">
            <a:avLst/>
          </a:prstGeom>
        </p:spPr>
      </p:pic>
      <p:sp>
        <p:nvSpPr>
          <p:cNvPr id="6" name="Rectangle 5">
            <a:extLst>
              <a:ext uri="{FF2B5EF4-FFF2-40B4-BE49-F238E27FC236}">
                <a16:creationId xmlns:a16="http://schemas.microsoft.com/office/drawing/2014/main" id="{C3768983-23E4-4386-971F-AE441B84B9A9}"/>
              </a:ext>
            </a:extLst>
          </p:cNvPr>
          <p:cNvSpPr/>
          <p:nvPr/>
        </p:nvSpPr>
        <p:spPr>
          <a:xfrm>
            <a:off x="3048000" y="5105400"/>
            <a:ext cx="5181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C91F45AB-BF4A-ACD1-2CA5-40CD9E3AE3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82" y="5566219"/>
            <a:ext cx="946378" cy="1221488"/>
          </a:xfrm>
          <a:prstGeom prst="rect">
            <a:avLst/>
          </a:prstGeom>
        </p:spPr>
      </p:pic>
    </p:spTree>
    <p:extLst>
      <p:ext uri="{BB962C8B-B14F-4D97-AF65-F5344CB8AC3E}">
        <p14:creationId xmlns:p14="http://schemas.microsoft.com/office/powerpoint/2010/main" val="39981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10;&#10;Description automatically generated">
            <a:extLst>
              <a:ext uri="{FF2B5EF4-FFF2-40B4-BE49-F238E27FC236}">
                <a16:creationId xmlns:a16="http://schemas.microsoft.com/office/drawing/2014/main" id="{1CDAEC75-4DD5-4EBD-BFFE-4E73854F191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1502" y="-10268"/>
            <a:ext cx="8860996" cy="6878535"/>
          </a:xfrm>
          <a:prstGeom prst="rect">
            <a:avLst/>
          </a:prstGeom>
        </p:spPr>
      </p:pic>
      <p:sp>
        <p:nvSpPr>
          <p:cNvPr id="6" name="Rectangle 5">
            <a:extLst>
              <a:ext uri="{FF2B5EF4-FFF2-40B4-BE49-F238E27FC236}">
                <a16:creationId xmlns:a16="http://schemas.microsoft.com/office/drawing/2014/main" id="{4D836ADA-A9E1-4F21-B78D-CE938DD1866C}"/>
              </a:ext>
            </a:extLst>
          </p:cNvPr>
          <p:cNvSpPr/>
          <p:nvPr/>
        </p:nvSpPr>
        <p:spPr>
          <a:xfrm>
            <a:off x="4343400" y="6019800"/>
            <a:ext cx="41148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232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9855B8-1627-4B00-94CA-123B2BBCABD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43761" y="1781978"/>
            <a:ext cx="5656477" cy="4906994"/>
          </a:xfrm>
          <a:prstGeom prst="rect">
            <a:avLst/>
          </a:prstGeom>
        </p:spPr>
      </p:pic>
      <p:pic>
        <p:nvPicPr>
          <p:cNvPr id="7" name="Picture 6">
            <a:extLst>
              <a:ext uri="{FF2B5EF4-FFF2-40B4-BE49-F238E27FC236}">
                <a16:creationId xmlns:a16="http://schemas.microsoft.com/office/drawing/2014/main" id="{E7310F68-A8EE-4A88-92F1-94E17AE03D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660" y="175248"/>
            <a:ext cx="8548678" cy="862093"/>
          </a:xfrm>
          <a:prstGeom prst="rect">
            <a:avLst/>
          </a:prstGeom>
        </p:spPr>
      </p:pic>
    </p:spTree>
    <p:extLst>
      <p:ext uri="{BB962C8B-B14F-4D97-AF65-F5344CB8AC3E}">
        <p14:creationId xmlns:p14="http://schemas.microsoft.com/office/powerpoint/2010/main" val="70917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E20C166-3CDF-4745-AA79-ADF757D467FB}"/>
              </a:ext>
            </a:extLst>
          </p:cNvPr>
          <p:cNvSpPr>
            <a:spLocks noGrp="1"/>
          </p:cNvSpPr>
          <p:nvPr>
            <p:ph type="title"/>
          </p:nvPr>
        </p:nvSpPr>
        <p:spPr>
          <a:xfrm>
            <a:off x="647271" y="1012004"/>
            <a:ext cx="2562119" cy="4795408"/>
          </a:xfrm>
        </p:spPr>
        <p:txBody>
          <a:bodyPr>
            <a:normAutofit/>
          </a:bodyPr>
          <a:lstStyle/>
          <a:p>
            <a:r>
              <a:rPr lang="en-US" dirty="0">
                <a:solidFill>
                  <a:srgbClr val="FFFFFF"/>
                </a:solidFill>
              </a:rPr>
              <a:t>Top Chronic Disease (Dis-Ease)</a:t>
            </a:r>
            <a:br>
              <a:rPr lang="en-US" dirty="0">
                <a:solidFill>
                  <a:srgbClr val="FFFFFF"/>
                </a:solidFill>
              </a:rPr>
            </a:br>
            <a:br>
              <a:rPr lang="en-US" dirty="0">
                <a:solidFill>
                  <a:srgbClr val="FFFFFF"/>
                </a:solidFill>
              </a:rPr>
            </a:br>
            <a:r>
              <a:rPr lang="en-US" dirty="0">
                <a:solidFill>
                  <a:srgbClr val="FFFFFF"/>
                </a:solidFill>
              </a:rPr>
              <a:t>$4.1 Trillion</a:t>
            </a:r>
          </a:p>
        </p:txBody>
      </p:sp>
      <p:graphicFrame>
        <p:nvGraphicFramePr>
          <p:cNvPr id="5" name="Content Placeholder 2">
            <a:extLst>
              <a:ext uri="{FF2B5EF4-FFF2-40B4-BE49-F238E27FC236}">
                <a16:creationId xmlns:a16="http://schemas.microsoft.com/office/drawing/2014/main" id="{4ABACA23-AD7B-46DC-8D7F-6EFEA3EB5568}"/>
              </a:ext>
            </a:extLst>
          </p:cNvPr>
          <p:cNvGraphicFramePr>
            <a:graphicFrameLocks noGrp="1"/>
          </p:cNvGraphicFramePr>
          <p:nvPr>
            <p:ph idx="1"/>
            <p:extLst>
              <p:ext uri="{D42A27DB-BD31-4B8C-83A1-F6EECF244321}">
                <p14:modId xmlns:p14="http://schemas.microsoft.com/office/powerpoint/2010/main" val="463625200"/>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0571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2F4A0DA-FC6B-4514-9D93-2B38E85743CA}"/>
              </a:ext>
            </a:extLst>
          </p:cNvPr>
          <p:cNvSpPr>
            <a:spLocks noGrp="1"/>
          </p:cNvSpPr>
          <p:nvPr>
            <p:ph type="title"/>
          </p:nvPr>
        </p:nvSpPr>
        <p:spPr>
          <a:xfrm>
            <a:off x="647271" y="1012004"/>
            <a:ext cx="2562119" cy="4795408"/>
          </a:xfrm>
        </p:spPr>
        <p:txBody>
          <a:bodyPr>
            <a:normAutofit/>
          </a:bodyPr>
          <a:lstStyle/>
          <a:p>
            <a:r>
              <a:rPr lang="en-US" dirty="0">
                <a:solidFill>
                  <a:srgbClr val="FFFFFF"/>
                </a:solidFill>
              </a:rPr>
              <a:t>Loneliness</a:t>
            </a:r>
          </a:p>
        </p:txBody>
      </p:sp>
      <p:graphicFrame>
        <p:nvGraphicFramePr>
          <p:cNvPr id="5" name="Content Placeholder 2">
            <a:extLst>
              <a:ext uri="{FF2B5EF4-FFF2-40B4-BE49-F238E27FC236}">
                <a16:creationId xmlns:a16="http://schemas.microsoft.com/office/drawing/2014/main" id="{E4412C21-B87F-4495-AC3B-F92FEA981D12}"/>
              </a:ext>
            </a:extLst>
          </p:cNvPr>
          <p:cNvGraphicFramePr>
            <a:graphicFrameLocks noGrp="1"/>
          </p:cNvGraphicFramePr>
          <p:nvPr>
            <p:ph idx="1"/>
            <p:extLst>
              <p:ext uri="{D42A27DB-BD31-4B8C-83A1-F6EECF244321}">
                <p14:modId xmlns:p14="http://schemas.microsoft.com/office/powerpoint/2010/main" val="22051765"/>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515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01411" cy="6858000"/>
          </a:xfrm>
          <a:prstGeom prst="rect">
            <a:avLst/>
          </a:prstGeom>
          <a:solidFill>
            <a:srgbClr val="6191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person and a child posing for the camera&#10;&#10;Description automatically generated with low confidence">
            <a:extLst>
              <a:ext uri="{FF2B5EF4-FFF2-40B4-BE49-F238E27FC236}">
                <a16:creationId xmlns:a16="http://schemas.microsoft.com/office/drawing/2014/main" id="{71FB61DA-27E2-DE00-98E8-2C092CE34C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576" r="6065" b="-3"/>
          <a:stretch/>
        </p:blipFill>
        <p:spPr>
          <a:xfrm>
            <a:off x="4572000" y="784225"/>
            <a:ext cx="2438400" cy="2173288"/>
          </a:xfrm>
          <a:prstGeom prst="rect">
            <a:avLst/>
          </a:prstGeom>
        </p:spPr>
      </p:pic>
      <p:pic>
        <p:nvPicPr>
          <p:cNvPr id="3" name="Picture 2" descr="Two people standing in a room&#10;&#10;Description automatically generated with medium confidence">
            <a:extLst>
              <a:ext uri="{FF2B5EF4-FFF2-40B4-BE49-F238E27FC236}">
                <a16:creationId xmlns:a16="http://schemas.microsoft.com/office/drawing/2014/main" id="{53E454D9-1EB4-843B-A798-01F44AD554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13" t="19036" r="4587"/>
          <a:stretch/>
        </p:blipFill>
        <p:spPr>
          <a:xfrm>
            <a:off x="7073900" y="784225"/>
            <a:ext cx="1592263" cy="2173288"/>
          </a:xfrm>
          <a:prstGeom prst="rect">
            <a:avLst/>
          </a:prstGeom>
        </p:spPr>
      </p:pic>
      <p:pic>
        <p:nvPicPr>
          <p:cNvPr id="5" name="Content Placeholder 4">
            <a:extLst>
              <a:ext uri="{FF2B5EF4-FFF2-40B4-BE49-F238E27FC236}">
                <a16:creationId xmlns:a16="http://schemas.microsoft.com/office/drawing/2014/main" id="{C50E84B3-1C38-4CCA-8A1E-6A6B3CB862FC}"/>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4572000" y="3022600"/>
            <a:ext cx="4094163" cy="3052763"/>
          </a:xfrm>
          <a:prstGeom prst="rect">
            <a:avLst/>
          </a:prstGeom>
        </p:spPr>
      </p:pic>
      <p:sp>
        <p:nvSpPr>
          <p:cNvPr id="2" name="Title 1">
            <a:extLst>
              <a:ext uri="{FF2B5EF4-FFF2-40B4-BE49-F238E27FC236}">
                <a16:creationId xmlns:a16="http://schemas.microsoft.com/office/drawing/2014/main" id="{4B2ACF9F-F717-481B-8244-FA76687ECAF0}"/>
              </a:ext>
            </a:extLst>
          </p:cNvPr>
          <p:cNvSpPr>
            <a:spLocks noGrp="1"/>
          </p:cNvSpPr>
          <p:nvPr>
            <p:ph type="title"/>
          </p:nvPr>
        </p:nvSpPr>
        <p:spPr>
          <a:xfrm>
            <a:off x="466221" y="640080"/>
            <a:ext cx="3168968" cy="5578816"/>
          </a:xfrm>
        </p:spPr>
        <p:txBody>
          <a:bodyPr vert="horz" lIns="91440" tIns="45720" rIns="91440" bIns="45720" rtlCol="0" anchor="ctr">
            <a:normAutofit/>
          </a:bodyPr>
          <a:lstStyle/>
          <a:p>
            <a:pPr>
              <a:lnSpc>
                <a:spcPct val="90000"/>
              </a:lnSpc>
            </a:pPr>
            <a:r>
              <a:rPr lang="en-US" kern="1200" dirty="0">
                <a:solidFill>
                  <a:srgbClr val="FFFFFF"/>
                </a:solidFill>
                <a:latin typeface="+mj-lt"/>
                <a:ea typeface="+mj-ea"/>
                <a:cs typeface="+mj-cs"/>
              </a:rPr>
              <a:t>Family Caregiver</a:t>
            </a:r>
          </a:p>
        </p:txBody>
      </p:sp>
      <p:pic>
        <p:nvPicPr>
          <p:cNvPr id="6" name="Content Placeholder 3">
            <a:extLst>
              <a:ext uri="{FF2B5EF4-FFF2-40B4-BE49-F238E27FC236}">
                <a16:creationId xmlns:a16="http://schemas.microsoft.com/office/drawing/2014/main" id="{0BEF048E-7345-F1D3-3DC9-F9F3C7E16D63}"/>
              </a:ext>
            </a:extLst>
          </p:cNvPr>
          <p:cNvPicPr>
            <a:picLocks noChangeAspect="1"/>
          </p:cNvPicPr>
          <p:nvPr/>
        </p:nvPicPr>
        <p:blipFill rotWithShape="1">
          <a:blip r:embed="rId6">
            <a:extLst>
              <a:ext uri="{28A0092B-C50C-407E-A947-70E740481C1C}">
                <a14:useLocalDpi xmlns:a14="http://schemas.microsoft.com/office/drawing/2010/main" val="0"/>
              </a:ext>
            </a:extLst>
          </a:blip>
          <a:srcRect t="12976" r="-1" b="12974"/>
          <a:stretch/>
        </p:blipFill>
        <p:spPr>
          <a:xfrm>
            <a:off x="20" y="1282"/>
            <a:ext cx="9143980" cy="6856718"/>
          </a:xfrm>
          <a:prstGeom prst="rect">
            <a:avLst/>
          </a:prstGeom>
        </p:spPr>
      </p:pic>
    </p:spTree>
    <p:extLst>
      <p:ext uri="{BB962C8B-B14F-4D97-AF65-F5344CB8AC3E}">
        <p14:creationId xmlns:p14="http://schemas.microsoft.com/office/powerpoint/2010/main" val="22552986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8788B11F-DF27-7240-D468-767931F16F97}"/>
              </a:ext>
            </a:extLst>
          </p:cNvPr>
          <p:cNvCxnSpPr/>
          <p:nvPr/>
        </p:nvCxnSpPr>
        <p:spPr>
          <a:xfrm>
            <a:off x="152400" y="1828800"/>
            <a:ext cx="1905000"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AF309F4-5F63-9257-48CD-FAF89B8C105C}"/>
              </a:ext>
            </a:extLst>
          </p:cNvPr>
          <p:cNvCxnSpPr>
            <a:cxnSpLocks/>
          </p:cNvCxnSpPr>
          <p:nvPr/>
        </p:nvCxnSpPr>
        <p:spPr>
          <a:xfrm>
            <a:off x="2057400" y="1828800"/>
            <a:ext cx="457200" cy="10668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F84A478-DE69-1566-BA83-85472353A12A}"/>
              </a:ext>
            </a:extLst>
          </p:cNvPr>
          <p:cNvCxnSpPr>
            <a:cxnSpLocks/>
          </p:cNvCxnSpPr>
          <p:nvPr/>
        </p:nvCxnSpPr>
        <p:spPr>
          <a:xfrm flipV="1">
            <a:off x="2514600" y="2057400"/>
            <a:ext cx="228600" cy="8382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BF4C56C-0F94-1534-DC26-2AE42B945441}"/>
              </a:ext>
            </a:extLst>
          </p:cNvPr>
          <p:cNvCxnSpPr>
            <a:cxnSpLocks/>
          </p:cNvCxnSpPr>
          <p:nvPr/>
        </p:nvCxnSpPr>
        <p:spPr>
          <a:xfrm>
            <a:off x="2743200" y="2057400"/>
            <a:ext cx="971549" cy="16764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7AF59EE-9F80-5B31-6F0B-922E532067D6}"/>
              </a:ext>
            </a:extLst>
          </p:cNvPr>
          <p:cNvCxnSpPr>
            <a:cxnSpLocks/>
          </p:cNvCxnSpPr>
          <p:nvPr/>
        </p:nvCxnSpPr>
        <p:spPr>
          <a:xfrm flipV="1">
            <a:off x="3738931" y="2476500"/>
            <a:ext cx="340701" cy="1258172"/>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6D6CB07-94E4-D8E1-D8DA-72E60BC2EB8A}"/>
              </a:ext>
            </a:extLst>
          </p:cNvPr>
          <p:cNvCxnSpPr>
            <a:cxnSpLocks/>
            <a:stCxn id="62" idx="2"/>
          </p:cNvCxnSpPr>
          <p:nvPr/>
        </p:nvCxnSpPr>
        <p:spPr>
          <a:xfrm>
            <a:off x="4079633" y="2386334"/>
            <a:ext cx="949567" cy="1804666"/>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9DF8CF4-A0FA-DFFB-D15D-6A33CF44BBE8}"/>
              </a:ext>
            </a:extLst>
          </p:cNvPr>
          <p:cNvCxnSpPr>
            <a:cxnSpLocks/>
          </p:cNvCxnSpPr>
          <p:nvPr/>
        </p:nvCxnSpPr>
        <p:spPr>
          <a:xfrm flipV="1">
            <a:off x="5029201" y="2667000"/>
            <a:ext cx="492041" cy="15240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7DD68B0-A905-0788-E456-2E61142AA556}"/>
              </a:ext>
            </a:extLst>
          </p:cNvPr>
          <p:cNvCxnSpPr/>
          <p:nvPr/>
        </p:nvCxnSpPr>
        <p:spPr>
          <a:xfrm>
            <a:off x="5486401" y="2667000"/>
            <a:ext cx="1142999" cy="21336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EB791FB-908C-A5E6-D341-85C575AC4459}"/>
              </a:ext>
            </a:extLst>
          </p:cNvPr>
          <p:cNvCxnSpPr>
            <a:cxnSpLocks/>
          </p:cNvCxnSpPr>
          <p:nvPr/>
        </p:nvCxnSpPr>
        <p:spPr>
          <a:xfrm flipV="1">
            <a:off x="6629400" y="3429000"/>
            <a:ext cx="304800" cy="13716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704C474-318C-5330-5B5E-FD862CCCF02F}"/>
              </a:ext>
            </a:extLst>
          </p:cNvPr>
          <p:cNvCxnSpPr>
            <a:cxnSpLocks/>
          </p:cNvCxnSpPr>
          <p:nvPr/>
        </p:nvCxnSpPr>
        <p:spPr>
          <a:xfrm>
            <a:off x="6934200" y="3429000"/>
            <a:ext cx="647699" cy="18288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B382FC-B6E5-BD51-007C-6E9FABC21B67}"/>
              </a:ext>
            </a:extLst>
          </p:cNvPr>
          <p:cNvCxnSpPr/>
          <p:nvPr/>
        </p:nvCxnSpPr>
        <p:spPr>
          <a:xfrm flipV="1">
            <a:off x="7620000" y="4191000"/>
            <a:ext cx="152399" cy="10668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C2DBC7F-97D4-A2E5-C372-E7E67099ECCE}"/>
              </a:ext>
            </a:extLst>
          </p:cNvPr>
          <p:cNvCxnSpPr/>
          <p:nvPr/>
        </p:nvCxnSpPr>
        <p:spPr>
          <a:xfrm>
            <a:off x="7772399" y="4191000"/>
            <a:ext cx="381001" cy="9144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BBE9252-4872-5236-31CC-7CFBED9F7EF6}"/>
              </a:ext>
            </a:extLst>
          </p:cNvPr>
          <p:cNvCxnSpPr/>
          <p:nvPr/>
        </p:nvCxnSpPr>
        <p:spPr>
          <a:xfrm flipV="1">
            <a:off x="8153400" y="4419600"/>
            <a:ext cx="228600" cy="6858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142552F-A1C3-B561-0B4D-2C515BFB0A32}"/>
              </a:ext>
            </a:extLst>
          </p:cNvPr>
          <p:cNvCxnSpPr/>
          <p:nvPr/>
        </p:nvCxnSpPr>
        <p:spPr>
          <a:xfrm>
            <a:off x="8305799" y="4419600"/>
            <a:ext cx="685801" cy="9906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0CDF4AA-A391-2E1F-5C53-D5CF82774E96}"/>
              </a:ext>
            </a:extLst>
          </p:cNvPr>
          <p:cNvSpPr txBox="1"/>
          <p:nvPr/>
        </p:nvSpPr>
        <p:spPr>
          <a:xfrm>
            <a:off x="1218141" y="341904"/>
            <a:ext cx="7049559" cy="923330"/>
          </a:xfrm>
          <a:prstGeom prst="rect">
            <a:avLst/>
          </a:prstGeom>
          <a:noFill/>
        </p:spPr>
        <p:txBody>
          <a:bodyPr wrap="none" rtlCol="0">
            <a:spAutoFit/>
          </a:bodyPr>
          <a:lstStyle/>
          <a:p>
            <a:r>
              <a:rPr lang="en-US" sz="5400" dirty="0"/>
              <a:t>Family Caregiver Outline</a:t>
            </a:r>
          </a:p>
        </p:txBody>
      </p:sp>
      <p:sp>
        <p:nvSpPr>
          <p:cNvPr id="55" name="TextBox 54">
            <a:extLst>
              <a:ext uri="{FF2B5EF4-FFF2-40B4-BE49-F238E27FC236}">
                <a16:creationId xmlns:a16="http://schemas.microsoft.com/office/drawing/2014/main" id="{370921FF-AD38-7EC3-3C1C-A5EB24FB25D3}"/>
              </a:ext>
            </a:extLst>
          </p:cNvPr>
          <p:cNvSpPr txBox="1"/>
          <p:nvPr/>
        </p:nvSpPr>
        <p:spPr>
          <a:xfrm>
            <a:off x="218921" y="1412119"/>
            <a:ext cx="1213666" cy="369332"/>
          </a:xfrm>
          <a:prstGeom prst="rect">
            <a:avLst/>
          </a:prstGeom>
          <a:noFill/>
        </p:spPr>
        <p:txBody>
          <a:bodyPr wrap="none" rtlCol="0">
            <a:spAutoFit/>
          </a:bodyPr>
          <a:lstStyle/>
          <a:p>
            <a:r>
              <a:rPr lang="en-US" dirty="0"/>
              <a:t>Status Quo</a:t>
            </a:r>
          </a:p>
        </p:txBody>
      </p:sp>
      <p:sp>
        <p:nvSpPr>
          <p:cNvPr id="56" name="TextBox 55">
            <a:extLst>
              <a:ext uri="{FF2B5EF4-FFF2-40B4-BE49-F238E27FC236}">
                <a16:creationId xmlns:a16="http://schemas.microsoft.com/office/drawing/2014/main" id="{B9FCA29C-A354-FB03-C17A-62E8CFCF21F2}"/>
              </a:ext>
            </a:extLst>
          </p:cNvPr>
          <p:cNvSpPr txBox="1"/>
          <p:nvPr/>
        </p:nvSpPr>
        <p:spPr>
          <a:xfrm>
            <a:off x="334287" y="2572435"/>
            <a:ext cx="1875513" cy="646331"/>
          </a:xfrm>
          <a:prstGeom prst="rect">
            <a:avLst/>
          </a:prstGeom>
          <a:noFill/>
        </p:spPr>
        <p:txBody>
          <a:bodyPr wrap="none" rtlCol="0">
            <a:spAutoFit/>
          </a:bodyPr>
          <a:lstStyle/>
          <a:p>
            <a:pPr algn="ctr"/>
            <a:r>
              <a:rPr lang="en-US" dirty="0"/>
              <a:t>Medical Diagnosis</a:t>
            </a:r>
          </a:p>
          <a:p>
            <a:pPr algn="ctr"/>
            <a:r>
              <a:rPr lang="en-US" dirty="0"/>
              <a:t>Health Incident</a:t>
            </a:r>
          </a:p>
        </p:txBody>
      </p:sp>
      <p:cxnSp>
        <p:nvCxnSpPr>
          <p:cNvPr id="58" name="Straight Arrow Connector 57">
            <a:extLst>
              <a:ext uri="{FF2B5EF4-FFF2-40B4-BE49-F238E27FC236}">
                <a16:creationId xmlns:a16="http://schemas.microsoft.com/office/drawing/2014/main" id="{FF1D3A1D-D18D-E26A-11A0-3B246D478187}"/>
              </a:ext>
            </a:extLst>
          </p:cNvPr>
          <p:cNvCxnSpPr/>
          <p:nvPr/>
        </p:nvCxnSpPr>
        <p:spPr>
          <a:xfrm>
            <a:off x="1957845" y="2895600"/>
            <a:ext cx="48055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9341640-0E6F-E8E7-7B2E-F4586601CFB6}"/>
              </a:ext>
            </a:extLst>
          </p:cNvPr>
          <p:cNvSpPr txBox="1"/>
          <p:nvPr/>
        </p:nvSpPr>
        <p:spPr>
          <a:xfrm>
            <a:off x="2277526" y="1264449"/>
            <a:ext cx="1169487" cy="646331"/>
          </a:xfrm>
          <a:prstGeom prst="rect">
            <a:avLst/>
          </a:prstGeom>
          <a:noFill/>
        </p:spPr>
        <p:txBody>
          <a:bodyPr wrap="none" rtlCol="0">
            <a:spAutoFit/>
          </a:bodyPr>
          <a:lstStyle/>
          <a:p>
            <a:pPr algn="ctr"/>
            <a:r>
              <a:rPr lang="en-US" dirty="0"/>
              <a:t>Mostly </a:t>
            </a:r>
          </a:p>
          <a:p>
            <a:pPr algn="ctr"/>
            <a:r>
              <a:rPr lang="en-US" dirty="0"/>
              <a:t>Recovered</a:t>
            </a:r>
          </a:p>
        </p:txBody>
      </p:sp>
      <p:sp>
        <p:nvSpPr>
          <p:cNvPr id="60" name="TextBox 59">
            <a:extLst>
              <a:ext uri="{FF2B5EF4-FFF2-40B4-BE49-F238E27FC236}">
                <a16:creationId xmlns:a16="http://schemas.microsoft.com/office/drawing/2014/main" id="{68C90057-AE75-88FE-0E50-0BB21BF2DF1A}"/>
              </a:ext>
            </a:extLst>
          </p:cNvPr>
          <p:cNvSpPr txBox="1"/>
          <p:nvPr/>
        </p:nvSpPr>
        <p:spPr>
          <a:xfrm>
            <a:off x="2137900" y="3468469"/>
            <a:ext cx="952890" cy="923330"/>
          </a:xfrm>
          <a:prstGeom prst="rect">
            <a:avLst/>
          </a:prstGeom>
          <a:noFill/>
        </p:spPr>
        <p:txBody>
          <a:bodyPr wrap="none" rtlCol="0">
            <a:spAutoFit/>
          </a:bodyPr>
          <a:lstStyle/>
          <a:p>
            <a:pPr algn="ctr"/>
            <a:r>
              <a:rPr lang="en-US" dirty="0"/>
              <a:t>Short </a:t>
            </a:r>
          </a:p>
          <a:p>
            <a:pPr algn="ctr"/>
            <a:r>
              <a:rPr lang="en-US" dirty="0"/>
              <a:t>Hospital</a:t>
            </a:r>
          </a:p>
          <a:p>
            <a:pPr algn="ctr"/>
            <a:r>
              <a:rPr lang="en-US" dirty="0"/>
              <a:t>Stay</a:t>
            </a:r>
          </a:p>
        </p:txBody>
      </p:sp>
      <p:cxnSp>
        <p:nvCxnSpPr>
          <p:cNvPr id="61" name="Straight Arrow Connector 60">
            <a:extLst>
              <a:ext uri="{FF2B5EF4-FFF2-40B4-BE49-F238E27FC236}">
                <a16:creationId xmlns:a16="http://schemas.microsoft.com/office/drawing/2014/main" id="{83B5E0EC-A6C3-94FF-5E0F-D2092D2EDAC0}"/>
              </a:ext>
            </a:extLst>
          </p:cNvPr>
          <p:cNvCxnSpPr/>
          <p:nvPr/>
        </p:nvCxnSpPr>
        <p:spPr>
          <a:xfrm>
            <a:off x="3028216" y="3790012"/>
            <a:ext cx="48055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57D359B9-D108-B14A-1F17-39030BA76933}"/>
              </a:ext>
            </a:extLst>
          </p:cNvPr>
          <p:cNvSpPr txBox="1"/>
          <p:nvPr/>
        </p:nvSpPr>
        <p:spPr>
          <a:xfrm>
            <a:off x="3494889" y="1740003"/>
            <a:ext cx="1169487" cy="646331"/>
          </a:xfrm>
          <a:prstGeom prst="rect">
            <a:avLst/>
          </a:prstGeom>
          <a:noFill/>
        </p:spPr>
        <p:txBody>
          <a:bodyPr wrap="none" rtlCol="0">
            <a:spAutoFit/>
          </a:bodyPr>
          <a:lstStyle/>
          <a:p>
            <a:pPr algn="ctr"/>
            <a:r>
              <a:rPr lang="en-US" dirty="0"/>
              <a:t>Not Quite</a:t>
            </a:r>
          </a:p>
          <a:p>
            <a:pPr algn="ctr"/>
            <a:r>
              <a:rPr lang="en-US" dirty="0"/>
              <a:t>Recovered</a:t>
            </a:r>
          </a:p>
        </p:txBody>
      </p:sp>
      <p:sp>
        <p:nvSpPr>
          <p:cNvPr id="63" name="TextBox 62">
            <a:extLst>
              <a:ext uri="{FF2B5EF4-FFF2-40B4-BE49-F238E27FC236}">
                <a16:creationId xmlns:a16="http://schemas.microsoft.com/office/drawing/2014/main" id="{B550FDB7-8665-C4E1-5CB7-20F386D1E1A8}"/>
              </a:ext>
            </a:extLst>
          </p:cNvPr>
          <p:cNvSpPr txBox="1"/>
          <p:nvPr/>
        </p:nvSpPr>
        <p:spPr>
          <a:xfrm>
            <a:off x="3579509" y="3930134"/>
            <a:ext cx="952890" cy="923330"/>
          </a:xfrm>
          <a:prstGeom prst="rect">
            <a:avLst/>
          </a:prstGeom>
          <a:noFill/>
        </p:spPr>
        <p:txBody>
          <a:bodyPr wrap="none" rtlCol="0">
            <a:spAutoFit/>
          </a:bodyPr>
          <a:lstStyle/>
          <a:p>
            <a:pPr algn="ctr"/>
            <a:r>
              <a:rPr lang="en-US" dirty="0"/>
              <a:t>Longer </a:t>
            </a:r>
          </a:p>
          <a:p>
            <a:pPr algn="ctr"/>
            <a:r>
              <a:rPr lang="en-US" dirty="0"/>
              <a:t>Hospital</a:t>
            </a:r>
          </a:p>
          <a:p>
            <a:pPr algn="ctr"/>
            <a:r>
              <a:rPr lang="en-US" dirty="0"/>
              <a:t>Stay</a:t>
            </a:r>
          </a:p>
        </p:txBody>
      </p:sp>
      <p:cxnSp>
        <p:nvCxnSpPr>
          <p:cNvPr id="64" name="Straight Arrow Connector 63">
            <a:extLst>
              <a:ext uri="{FF2B5EF4-FFF2-40B4-BE49-F238E27FC236}">
                <a16:creationId xmlns:a16="http://schemas.microsoft.com/office/drawing/2014/main" id="{C786FE5B-59E6-AF61-6DDA-6CFA17793C36}"/>
              </a:ext>
            </a:extLst>
          </p:cNvPr>
          <p:cNvCxnSpPr/>
          <p:nvPr/>
        </p:nvCxnSpPr>
        <p:spPr>
          <a:xfrm>
            <a:off x="4469825" y="4251677"/>
            <a:ext cx="48055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27E4639A-5730-F97F-FA94-6491B9703C16}"/>
              </a:ext>
            </a:extLst>
          </p:cNvPr>
          <p:cNvSpPr txBox="1"/>
          <p:nvPr/>
        </p:nvSpPr>
        <p:spPr>
          <a:xfrm>
            <a:off x="4760311" y="2012856"/>
            <a:ext cx="1481496" cy="646331"/>
          </a:xfrm>
          <a:prstGeom prst="rect">
            <a:avLst/>
          </a:prstGeom>
          <a:noFill/>
        </p:spPr>
        <p:txBody>
          <a:bodyPr wrap="none" rtlCol="0">
            <a:spAutoFit/>
          </a:bodyPr>
          <a:lstStyle/>
          <a:p>
            <a:pPr algn="ctr"/>
            <a:r>
              <a:rPr lang="en-US" dirty="0"/>
              <a:t>Usually some </a:t>
            </a:r>
          </a:p>
          <a:p>
            <a:pPr algn="ctr"/>
            <a:r>
              <a:rPr lang="en-US" dirty="0"/>
              <a:t>Rehab</a:t>
            </a:r>
          </a:p>
        </p:txBody>
      </p:sp>
      <p:sp>
        <p:nvSpPr>
          <p:cNvPr id="66" name="TextBox 65">
            <a:extLst>
              <a:ext uri="{FF2B5EF4-FFF2-40B4-BE49-F238E27FC236}">
                <a16:creationId xmlns:a16="http://schemas.microsoft.com/office/drawing/2014/main" id="{7F398CCA-E471-8516-E22F-033B2D05A1A8}"/>
              </a:ext>
            </a:extLst>
          </p:cNvPr>
          <p:cNvSpPr txBox="1"/>
          <p:nvPr/>
        </p:nvSpPr>
        <p:spPr>
          <a:xfrm>
            <a:off x="4963743" y="4486870"/>
            <a:ext cx="1278876" cy="923330"/>
          </a:xfrm>
          <a:prstGeom prst="rect">
            <a:avLst/>
          </a:prstGeom>
          <a:noFill/>
        </p:spPr>
        <p:txBody>
          <a:bodyPr wrap="none" rtlCol="0">
            <a:spAutoFit/>
          </a:bodyPr>
          <a:lstStyle/>
          <a:p>
            <a:pPr algn="ctr"/>
            <a:r>
              <a:rPr lang="en-US" dirty="0"/>
              <a:t>Decisions</a:t>
            </a:r>
          </a:p>
          <a:p>
            <a:pPr algn="ctr"/>
            <a:r>
              <a:rPr lang="en-US" dirty="0"/>
              <a:t>Need to be </a:t>
            </a:r>
          </a:p>
          <a:p>
            <a:pPr algn="ctr"/>
            <a:r>
              <a:rPr lang="en-US" dirty="0"/>
              <a:t>made</a:t>
            </a:r>
          </a:p>
        </p:txBody>
      </p:sp>
      <p:cxnSp>
        <p:nvCxnSpPr>
          <p:cNvPr id="67" name="Straight Arrow Connector 66">
            <a:extLst>
              <a:ext uri="{FF2B5EF4-FFF2-40B4-BE49-F238E27FC236}">
                <a16:creationId xmlns:a16="http://schemas.microsoft.com/office/drawing/2014/main" id="{64A2CF46-AD13-2833-3CD0-16106BB7F4FF}"/>
              </a:ext>
            </a:extLst>
          </p:cNvPr>
          <p:cNvCxnSpPr/>
          <p:nvPr/>
        </p:nvCxnSpPr>
        <p:spPr>
          <a:xfrm>
            <a:off x="6017050" y="4808413"/>
            <a:ext cx="48055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5C07C88-1516-0378-996C-5857D8025532}"/>
              </a:ext>
            </a:extLst>
          </p:cNvPr>
          <p:cNvSpPr txBox="1"/>
          <p:nvPr/>
        </p:nvSpPr>
        <p:spPr>
          <a:xfrm>
            <a:off x="6308868" y="2774856"/>
            <a:ext cx="1250663" cy="646331"/>
          </a:xfrm>
          <a:prstGeom prst="rect">
            <a:avLst/>
          </a:prstGeom>
          <a:noFill/>
        </p:spPr>
        <p:txBody>
          <a:bodyPr wrap="none" rtlCol="0">
            <a:spAutoFit/>
          </a:bodyPr>
          <a:lstStyle/>
          <a:p>
            <a:pPr algn="ctr"/>
            <a:r>
              <a:rPr lang="en-US" dirty="0"/>
              <a:t>Recovery is</a:t>
            </a:r>
          </a:p>
          <a:p>
            <a:pPr algn="ctr"/>
            <a:r>
              <a:rPr lang="en-US" dirty="0"/>
              <a:t>challenging</a:t>
            </a:r>
          </a:p>
        </p:txBody>
      </p:sp>
      <p:sp>
        <p:nvSpPr>
          <p:cNvPr id="69" name="TextBox 68">
            <a:extLst>
              <a:ext uri="{FF2B5EF4-FFF2-40B4-BE49-F238E27FC236}">
                <a16:creationId xmlns:a16="http://schemas.microsoft.com/office/drawing/2014/main" id="{8D6DD7ED-3DD7-EEF8-4F40-7647C5602036}"/>
              </a:ext>
            </a:extLst>
          </p:cNvPr>
          <p:cNvSpPr txBox="1"/>
          <p:nvPr/>
        </p:nvSpPr>
        <p:spPr>
          <a:xfrm>
            <a:off x="6227724" y="5028641"/>
            <a:ext cx="976358" cy="923330"/>
          </a:xfrm>
          <a:prstGeom prst="rect">
            <a:avLst/>
          </a:prstGeom>
          <a:noFill/>
        </p:spPr>
        <p:txBody>
          <a:bodyPr wrap="none" rtlCol="0">
            <a:spAutoFit/>
          </a:bodyPr>
          <a:lstStyle/>
          <a:p>
            <a:pPr algn="ctr"/>
            <a:r>
              <a:rPr lang="en-US" dirty="0"/>
              <a:t>Family</a:t>
            </a:r>
          </a:p>
          <a:p>
            <a:pPr algn="ctr"/>
            <a:r>
              <a:rPr lang="en-US" dirty="0"/>
              <a:t>Heavily</a:t>
            </a:r>
          </a:p>
          <a:p>
            <a:pPr algn="ctr"/>
            <a:r>
              <a:rPr lang="en-US" dirty="0"/>
              <a:t>Involved</a:t>
            </a:r>
          </a:p>
        </p:txBody>
      </p:sp>
      <p:cxnSp>
        <p:nvCxnSpPr>
          <p:cNvPr id="70" name="Straight Arrow Connector 69">
            <a:extLst>
              <a:ext uri="{FF2B5EF4-FFF2-40B4-BE49-F238E27FC236}">
                <a16:creationId xmlns:a16="http://schemas.microsoft.com/office/drawing/2014/main" id="{AC49CC2A-5DB0-F65B-E194-036E260C81CF}"/>
              </a:ext>
            </a:extLst>
          </p:cNvPr>
          <p:cNvCxnSpPr/>
          <p:nvPr/>
        </p:nvCxnSpPr>
        <p:spPr>
          <a:xfrm>
            <a:off x="7011217" y="5350184"/>
            <a:ext cx="48055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B7DBF2C7-561D-A456-354C-C601DCA8A43B}"/>
              </a:ext>
            </a:extLst>
          </p:cNvPr>
          <p:cNvSpPr txBox="1"/>
          <p:nvPr/>
        </p:nvSpPr>
        <p:spPr>
          <a:xfrm>
            <a:off x="7330611" y="3751769"/>
            <a:ext cx="883575" cy="369332"/>
          </a:xfrm>
          <a:prstGeom prst="rect">
            <a:avLst/>
          </a:prstGeom>
          <a:noFill/>
        </p:spPr>
        <p:txBody>
          <a:bodyPr wrap="none" rtlCol="0">
            <a:spAutoFit/>
          </a:bodyPr>
          <a:lstStyle/>
          <a:p>
            <a:pPr algn="ctr"/>
            <a:r>
              <a:rPr lang="en-US" dirty="0"/>
              <a:t>Decline</a:t>
            </a:r>
          </a:p>
        </p:txBody>
      </p:sp>
      <p:pic>
        <p:nvPicPr>
          <p:cNvPr id="72" name="Picture 71" descr="Icon&#10;&#10;Description automatically generated">
            <a:extLst>
              <a:ext uri="{FF2B5EF4-FFF2-40B4-BE49-F238E27FC236}">
                <a16:creationId xmlns:a16="http://schemas.microsoft.com/office/drawing/2014/main" id="{E82455FB-8B90-F6E3-C259-B18B07613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82" y="5566219"/>
            <a:ext cx="946378" cy="1221488"/>
          </a:xfrm>
          <a:prstGeom prst="rect">
            <a:avLst/>
          </a:prstGeom>
        </p:spPr>
      </p:pic>
      <p:sp>
        <p:nvSpPr>
          <p:cNvPr id="2" name="Flowchart: Connector 1">
            <a:extLst>
              <a:ext uri="{FF2B5EF4-FFF2-40B4-BE49-F238E27FC236}">
                <a16:creationId xmlns:a16="http://schemas.microsoft.com/office/drawing/2014/main" id="{D035E689-E5AD-EF18-6E22-FF6422020D32}"/>
              </a:ext>
            </a:extLst>
          </p:cNvPr>
          <p:cNvSpPr/>
          <p:nvPr/>
        </p:nvSpPr>
        <p:spPr>
          <a:xfrm>
            <a:off x="1957845" y="1740003"/>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Connector 2">
            <a:extLst>
              <a:ext uri="{FF2B5EF4-FFF2-40B4-BE49-F238E27FC236}">
                <a16:creationId xmlns:a16="http://schemas.microsoft.com/office/drawing/2014/main" id="{A4D7DAFD-C6FB-6E58-2BBF-6653EB47378C}"/>
              </a:ext>
            </a:extLst>
          </p:cNvPr>
          <p:cNvSpPr/>
          <p:nvPr/>
        </p:nvSpPr>
        <p:spPr>
          <a:xfrm>
            <a:off x="2407319" y="2774856"/>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Connector 3">
            <a:extLst>
              <a:ext uri="{FF2B5EF4-FFF2-40B4-BE49-F238E27FC236}">
                <a16:creationId xmlns:a16="http://schemas.microsoft.com/office/drawing/2014/main" id="{3BE3E4B5-60C2-B662-8C41-1D21A6E548E3}"/>
              </a:ext>
            </a:extLst>
          </p:cNvPr>
          <p:cNvSpPr/>
          <p:nvPr/>
        </p:nvSpPr>
        <p:spPr>
          <a:xfrm>
            <a:off x="3622432" y="3623190"/>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Connector 4">
            <a:extLst>
              <a:ext uri="{FF2B5EF4-FFF2-40B4-BE49-F238E27FC236}">
                <a16:creationId xmlns:a16="http://schemas.microsoft.com/office/drawing/2014/main" id="{065B9799-B134-8C6D-1754-7F8FB9DC3E14}"/>
              </a:ext>
            </a:extLst>
          </p:cNvPr>
          <p:cNvSpPr/>
          <p:nvPr/>
        </p:nvSpPr>
        <p:spPr>
          <a:xfrm>
            <a:off x="4897283" y="4080900"/>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a:extLst>
              <a:ext uri="{FF2B5EF4-FFF2-40B4-BE49-F238E27FC236}">
                <a16:creationId xmlns:a16="http://schemas.microsoft.com/office/drawing/2014/main" id="{01517CC1-5839-F397-89B8-63993EFD9C2E}"/>
              </a:ext>
            </a:extLst>
          </p:cNvPr>
          <p:cNvSpPr/>
          <p:nvPr/>
        </p:nvSpPr>
        <p:spPr>
          <a:xfrm>
            <a:off x="6533072" y="4682687"/>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a:extLst>
              <a:ext uri="{FF2B5EF4-FFF2-40B4-BE49-F238E27FC236}">
                <a16:creationId xmlns:a16="http://schemas.microsoft.com/office/drawing/2014/main" id="{8A89A1D2-4CF7-B8BC-4ABE-A9CDBACA0430}"/>
              </a:ext>
            </a:extLst>
          </p:cNvPr>
          <p:cNvSpPr/>
          <p:nvPr/>
        </p:nvSpPr>
        <p:spPr>
          <a:xfrm>
            <a:off x="7508882" y="5218604"/>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BB293217-078E-8230-7AEC-63ECC125C587}"/>
              </a:ext>
            </a:extLst>
          </p:cNvPr>
          <p:cNvSpPr/>
          <p:nvPr/>
        </p:nvSpPr>
        <p:spPr>
          <a:xfrm>
            <a:off x="8080151" y="5044525"/>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a:extLst>
              <a:ext uri="{FF2B5EF4-FFF2-40B4-BE49-F238E27FC236}">
                <a16:creationId xmlns:a16="http://schemas.microsoft.com/office/drawing/2014/main" id="{CAE2050A-9F55-4D83-FC02-34B8D9C9C6B7}"/>
              </a:ext>
            </a:extLst>
          </p:cNvPr>
          <p:cNvSpPr/>
          <p:nvPr/>
        </p:nvSpPr>
        <p:spPr>
          <a:xfrm>
            <a:off x="8937757" y="5317442"/>
            <a:ext cx="199110" cy="1707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Connector 9">
            <a:extLst>
              <a:ext uri="{FF2B5EF4-FFF2-40B4-BE49-F238E27FC236}">
                <a16:creationId xmlns:a16="http://schemas.microsoft.com/office/drawing/2014/main" id="{18809CF2-623F-0916-72FF-4B213D4F9F1B}"/>
              </a:ext>
            </a:extLst>
          </p:cNvPr>
          <p:cNvSpPr/>
          <p:nvPr/>
        </p:nvSpPr>
        <p:spPr>
          <a:xfrm>
            <a:off x="2694577" y="1997233"/>
            <a:ext cx="199110" cy="170777"/>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Connector 11">
            <a:extLst>
              <a:ext uri="{FF2B5EF4-FFF2-40B4-BE49-F238E27FC236}">
                <a16:creationId xmlns:a16="http://schemas.microsoft.com/office/drawing/2014/main" id="{A025815B-37DC-8228-5A87-DDF453614D61}"/>
              </a:ext>
            </a:extLst>
          </p:cNvPr>
          <p:cNvSpPr/>
          <p:nvPr/>
        </p:nvSpPr>
        <p:spPr>
          <a:xfrm>
            <a:off x="4028140" y="2391111"/>
            <a:ext cx="199110" cy="170777"/>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owchart: Connector 12">
            <a:extLst>
              <a:ext uri="{FF2B5EF4-FFF2-40B4-BE49-F238E27FC236}">
                <a16:creationId xmlns:a16="http://schemas.microsoft.com/office/drawing/2014/main" id="{48E43DD7-4DFA-0CB5-59FB-5BD968C30F30}"/>
              </a:ext>
            </a:extLst>
          </p:cNvPr>
          <p:cNvSpPr/>
          <p:nvPr/>
        </p:nvSpPr>
        <p:spPr>
          <a:xfrm>
            <a:off x="5436393" y="2689467"/>
            <a:ext cx="199110" cy="170777"/>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lowchart: Connector 13">
            <a:extLst>
              <a:ext uri="{FF2B5EF4-FFF2-40B4-BE49-F238E27FC236}">
                <a16:creationId xmlns:a16="http://schemas.microsoft.com/office/drawing/2014/main" id="{656CC83F-354D-9CA6-9395-68039F5AC0A4}"/>
              </a:ext>
            </a:extLst>
          </p:cNvPr>
          <p:cNvSpPr/>
          <p:nvPr/>
        </p:nvSpPr>
        <p:spPr>
          <a:xfrm>
            <a:off x="6849479" y="3392277"/>
            <a:ext cx="199110" cy="170777"/>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lowchart: Connector 15">
            <a:extLst>
              <a:ext uri="{FF2B5EF4-FFF2-40B4-BE49-F238E27FC236}">
                <a16:creationId xmlns:a16="http://schemas.microsoft.com/office/drawing/2014/main" id="{D936FE44-9C6E-100E-8504-316E0F36FFBB}"/>
              </a:ext>
            </a:extLst>
          </p:cNvPr>
          <p:cNvSpPr/>
          <p:nvPr/>
        </p:nvSpPr>
        <p:spPr>
          <a:xfrm>
            <a:off x="7699690" y="4172623"/>
            <a:ext cx="199110" cy="170777"/>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lowchart: Connector 17">
            <a:extLst>
              <a:ext uri="{FF2B5EF4-FFF2-40B4-BE49-F238E27FC236}">
                <a16:creationId xmlns:a16="http://schemas.microsoft.com/office/drawing/2014/main" id="{7C6C84B1-55FD-30B1-0F62-E6A84CE9E358}"/>
              </a:ext>
            </a:extLst>
          </p:cNvPr>
          <p:cNvSpPr/>
          <p:nvPr/>
        </p:nvSpPr>
        <p:spPr>
          <a:xfrm>
            <a:off x="8271191" y="4397477"/>
            <a:ext cx="199110" cy="170777"/>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C12CC1BF-A5A1-8AF4-AB6E-E4A97F47451B}"/>
              </a:ext>
            </a:extLst>
          </p:cNvPr>
          <p:cNvSpPr txBox="1"/>
          <p:nvPr/>
        </p:nvSpPr>
        <p:spPr>
          <a:xfrm>
            <a:off x="3228974" y="6463157"/>
            <a:ext cx="2324098" cy="276999"/>
          </a:xfrm>
          <a:prstGeom prst="rect">
            <a:avLst/>
          </a:prstGeom>
          <a:noFill/>
        </p:spPr>
        <p:txBody>
          <a:bodyPr wrap="none" rtlCol="0">
            <a:spAutoFit/>
          </a:bodyPr>
          <a:lstStyle/>
          <a:p>
            <a:r>
              <a:rPr lang="en-US" sz="1200" dirty="0"/>
              <a:t>Copyright ©2019 Michele Magner</a:t>
            </a:r>
          </a:p>
        </p:txBody>
      </p:sp>
    </p:spTree>
    <p:extLst>
      <p:ext uri="{BB962C8B-B14F-4D97-AF65-F5344CB8AC3E}">
        <p14:creationId xmlns:p14="http://schemas.microsoft.com/office/powerpoint/2010/main" val="402714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6"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236C7C-6EEE-4D16-BFAF-DB576D0FC578}"/>
              </a:ext>
            </a:extLst>
          </p:cNvPr>
          <p:cNvSpPr>
            <a:spLocks noGrp="1"/>
          </p:cNvSpPr>
          <p:nvPr>
            <p:ph type="title"/>
          </p:nvPr>
        </p:nvSpPr>
        <p:spPr>
          <a:xfrm>
            <a:off x="628650" y="963877"/>
            <a:ext cx="2620771" cy="4930246"/>
          </a:xfrm>
        </p:spPr>
        <p:txBody>
          <a:bodyPr>
            <a:normAutofit fontScale="90000"/>
          </a:bodyPr>
          <a:lstStyle/>
          <a:p>
            <a:r>
              <a:rPr lang="en-US" dirty="0">
                <a:solidFill>
                  <a:schemeClr val="bg1"/>
                </a:solidFill>
              </a:rPr>
              <a:t>How do we prevent chronic illness?</a:t>
            </a:r>
            <a:br>
              <a:rPr lang="en-US" dirty="0">
                <a:solidFill>
                  <a:schemeClr val="bg1"/>
                </a:solidFill>
              </a:rPr>
            </a:br>
            <a:br>
              <a:rPr lang="en-US" dirty="0">
                <a:solidFill>
                  <a:schemeClr val="bg1"/>
                </a:solidFill>
              </a:rPr>
            </a:br>
            <a:br>
              <a:rPr lang="en-US" dirty="0">
                <a:solidFill>
                  <a:schemeClr val="accent1"/>
                </a:solidFill>
              </a:rPr>
            </a:br>
            <a:endParaRPr lang="en-US" dirty="0">
              <a:solidFill>
                <a:schemeClr val="accent1"/>
              </a:solidFill>
            </a:endParaRPr>
          </a:p>
        </p:txBody>
      </p:sp>
      <p:cxnSp>
        <p:nvCxnSpPr>
          <p:cNvPr id="12"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D68A4960-F107-4008-BCBD-239EA2D43C5A}"/>
              </a:ext>
            </a:extLst>
          </p:cNvPr>
          <p:cNvSpPr>
            <a:spLocks noGrp="1"/>
          </p:cNvSpPr>
          <p:nvPr>
            <p:ph idx="1"/>
          </p:nvPr>
        </p:nvSpPr>
        <p:spPr>
          <a:xfrm>
            <a:off x="3732023" y="963877"/>
            <a:ext cx="5024625" cy="4930246"/>
          </a:xfrm>
        </p:spPr>
        <p:txBody>
          <a:bodyPr anchor="ctr">
            <a:normAutofit/>
          </a:bodyPr>
          <a:lstStyle/>
          <a:p>
            <a:r>
              <a:rPr lang="en-US" dirty="0"/>
              <a:t>Nutrition</a:t>
            </a:r>
          </a:p>
          <a:p>
            <a:r>
              <a:rPr lang="en-US" dirty="0"/>
              <a:t>Exercise</a:t>
            </a:r>
          </a:p>
          <a:p>
            <a:r>
              <a:rPr lang="en-US" dirty="0"/>
              <a:t>Avoid too much alcohol</a:t>
            </a:r>
          </a:p>
          <a:p>
            <a:r>
              <a:rPr lang="en-US" dirty="0"/>
              <a:t>Get screened</a:t>
            </a:r>
          </a:p>
          <a:p>
            <a:r>
              <a:rPr lang="en-US" dirty="0"/>
              <a:t>Get Enough Sleep</a:t>
            </a:r>
          </a:p>
          <a:p>
            <a:r>
              <a:rPr lang="en-US" dirty="0"/>
              <a:t>Know Your Family History</a:t>
            </a:r>
          </a:p>
          <a:p>
            <a:r>
              <a:rPr lang="en-US" dirty="0"/>
              <a:t>Make Healthy Choices in Work, School, Community</a:t>
            </a:r>
          </a:p>
          <a:p>
            <a:endParaRPr lang="en-US" sz="2100" dirty="0"/>
          </a:p>
        </p:txBody>
      </p:sp>
      <p:pic>
        <p:nvPicPr>
          <p:cNvPr id="6" name="Content Placeholder 4">
            <a:extLst>
              <a:ext uri="{FF2B5EF4-FFF2-40B4-BE49-F238E27FC236}">
                <a16:creationId xmlns:a16="http://schemas.microsoft.com/office/drawing/2014/main" id="{6FCCFC66-0988-4F81-8553-550C8D2A9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30" y="3886200"/>
            <a:ext cx="2966341" cy="2573301"/>
          </a:xfrm>
          <a:prstGeom prst="rect">
            <a:avLst/>
          </a:prstGeom>
        </p:spPr>
      </p:pic>
      <p:cxnSp>
        <p:nvCxnSpPr>
          <p:cNvPr id="4" name="Straight Arrow Connector 3">
            <a:extLst>
              <a:ext uri="{FF2B5EF4-FFF2-40B4-BE49-F238E27FC236}">
                <a16:creationId xmlns:a16="http://schemas.microsoft.com/office/drawing/2014/main" id="{1D04F5DE-DDCF-45F0-92E2-B6A8EA3CE538}"/>
              </a:ext>
            </a:extLst>
          </p:cNvPr>
          <p:cNvCxnSpPr>
            <a:cxnSpLocks/>
          </p:cNvCxnSpPr>
          <p:nvPr/>
        </p:nvCxnSpPr>
        <p:spPr>
          <a:xfrm>
            <a:off x="163921" y="3861079"/>
            <a:ext cx="755651" cy="53340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pic>
        <p:nvPicPr>
          <p:cNvPr id="3" name="Picture 2" descr="Icon&#10;&#10;Description automatically generated">
            <a:extLst>
              <a:ext uri="{FF2B5EF4-FFF2-40B4-BE49-F238E27FC236}">
                <a16:creationId xmlns:a16="http://schemas.microsoft.com/office/drawing/2014/main" id="{1CAF44D3-1A84-44EA-F5A2-DCC21FF8CC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59" y="5735145"/>
            <a:ext cx="946378" cy="1221488"/>
          </a:xfrm>
          <a:prstGeom prst="rect">
            <a:avLst/>
          </a:prstGeom>
        </p:spPr>
      </p:pic>
    </p:spTree>
    <p:extLst>
      <p:ext uri="{BB962C8B-B14F-4D97-AF65-F5344CB8AC3E}">
        <p14:creationId xmlns:p14="http://schemas.microsoft.com/office/powerpoint/2010/main" val="425038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42E4D-0F4A-6B80-5E01-CACAE6F3E7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45FDD0-23F1-BCD7-3313-950F1161EDF3}"/>
              </a:ext>
            </a:extLst>
          </p:cNvPr>
          <p:cNvSpPr>
            <a:spLocks noGrp="1"/>
          </p:cNvSpPr>
          <p:nvPr>
            <p:ph idx="1"/>
          </p:nvPr>
        </p:nvSpPr>
        <p:spPr/>
        <p:txBody>
          <a:bodyPr/>
          <a:lstStyle/>
          <a:p>
            <a:endParaRPr lang="en-US"/>
          </a:p>
        </p:txBody>
      </p:sp>
      <p:pic>
        <p:nvPicPr>
          <p:cNvPr id="4" name="Content Placeholder 7" descr="A group of people posing for the camera&#10;&#10;Description automatically generated">
            <a:extLst>
              <a:ext uri="{FF2B5EF4-FFF2-40B4-BE49-F238E27FC236}">
                <a16:creationId xmlns:a16="http://schemas.microsoft.com/office/drawing/2014/main" id="{3AF53DF3-8AF3-A268-5F85-8EDF5FB2D0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86" y="0"/>
            <a:ext cx="9657088" cy="7078740"/>
          </a:xfrm>
          <a:prstGeom prst="rect">
            <a:avLst/>
          </a:prstGeom>
        </p:spPr>
      </p:pic>
    </p:spTree>
    <p:extLst>
      <p:ext uri="{BB962C8B-B14F-4D97-AF65-F5344CB8AC3E}">
        <p14:creationId xmlns:p14="http://schemas.microsoft.com/office/powerpoint/2010/main" val="2013878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5DD7490-B19D-46AD-65DB-88659FE5956A}"/>
              </a:ext>
            </a:extLst>
          </p:cNvPr>
          <p:cNvPicPr>
            <a:picLocks noGrp="1" noChangeAspect="1"/>
          </p:cNvPicPr>
          <p:nvPr>
            <p:ph idx="1"/>
          </p:nvPr>
        </p:nvPicPr>
        <p:blipFill rotWithShape="1">
          <a:blip r:embed="rId3"/>
          <a:srcRect l="3744" r="2240" b="2"/>
          <a:stretch/>
        </p:blipFill>
        <p:spPr>
          <a:xfrm>
            <a:off x="255124" y="193561"/>
            <a:ext cx="8633751" cy="6470878"/>
          </a:xfrm>
          <a:prstGeom prst="rect">
            <a:avLst/>
          </a:prstGeom>
        </p:spPr>
      </p:pic>
    </p:spTree>
    <p:extLst>
      <p:ext uri="{BB962C8B-B14F-4D97-AF65-F5344CB8AC3E}">
        <p14:creationId xmlns:p14="http://schemas.microsoft.com/office/powerpoint/2010/main" val="3803404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F6C09-6AF2-6742-F689-A956C486A801}"/>
            </a:ext>
          </a:extLst>
        </p:cNvPr>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37F1882F-976C-9B3A-1D5A-A862DB1DBA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82" y="5566219"/>
            <a:ext cx="946378" cy="1221488"/>
          </a:xfrm>
          <a:prstGeom prst="rect">
            <a:avLst/>
          </a:prstGeom>
        </p:spPr>
      </p:pic>
      <p:pic>
        <p:nvPicPr>
          <p:cNvPr id="7" name="Picture 6">
            <a:extLst>
              <a:ext uri="{FF2B5EF4-FFF2-40B4-BE49-F238E27FC236}">
                <a16:creationId xmlns:a16="http://schemas.microsoft.com/office/drawing/2014/main" id="{DA4EF959-6093-E19E-BD15-B28A33F22DFB}"/>
              </a:ext>
            </a:extLst>
          </p:cNvPr>
          <p:cNvPicPr>
            <a:picLocks noChangeAspect="1"/>
          </p:cNvPicPr>
          <p:nvPr/>
        </p:nvPicPr>
        <p:blipFill>
          <a:blip r:embed="rId3"/>
          <a:stretch>
            <a:fillRect/>
          </a:stretch>
        </p:blipFill>
        <p:spPr>
          <a:xfrm>
            <a:off x="0" y="838200"/>
            <a:ext cx="9144000" cy="3419114"/>
          </a:xfrm>
          <a:prstGeom prst="rect">
            <a:avLst/>
          </a:prstGeom>
        </p:spPr>
      </p:pic>
      <p:sp>
        <p:nvSpPr>
          <p:cNvPr id="3" name="TextBox 2">
            <a:extLst>
              <a:ext uri="{FF2B5EF4-FFF2-40B4-BE49-F238E27FC236}">
                <a16:creationId xmlns:a16="http://schemas.microsoft.com/office/drawing/2014/main" id="{535B480B-99D4-000D-C7C9-88B73BBEF023}"/>
              </a:ext>
            </a:extLst>
          </p:cNvPr>
          <p:cNvSpPr txBox="1"/>
          <p:nvPr/>
        </p:nvSpPr>
        <p:spPr>
          <a:xfrm>
            <a:off x="3228974" y="6463157"/>
            <a:ext cx="2324098" cy="276999"/>
          </a:xfrm>
          <a:prstGeom prst="rect">
            <a:avLst/>
          </a:prstGeom>
          <a:noFill/>
        </p:spPr>
        <p:txBody>
          <a:bodyPr wrap="none" rtlCol="0">
            <a:spAutoFit/>
          </a:bodyPr>
          <a:lstStyle/>
          <a:p>
            <a:r>
              <a:rPr lang="en-US" sz="1200" dirty="0"/>
              <a:t>Copyright ©2019 Michele Magner</a:t>
            </a:r>
          </a:p>
        </p:txBody>
      </p:sp>
    </p:spTree>
    <p:extLst>
      <p:ext uri="{BB962C8B-B14F-4D97-AF65-F5344CB8AC3E}">
        <p14:creationId xmlns:p14="http://schemas.microsoft.com/office/powerpoint/2010/main" val="1210470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6674615E-0236-402F-BC49-C451CE4592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600" y="791336"/>
            <a:ext cx="8178799" cy="5275328"/>
          </a:xfrm>
          <a:prstGeom prst="rect">
            <a:avLst/>
          </a:prstGeom>
        </p:spPr>
      </p:pic>
      <p:pic>
        <p:nvPicPr>
          <p:cNvPr id="2" name="Picture 1" descr="Icon&#10;&#10;Description automatically generated">
            <a:extLst>
              <a:ext uri="{FF2B5EF4-FFF2-40B4-BE49-F238E27FC236}">
                <a16:creationId xmlns:a16="http://schemas.microsoft.com/office/drawing/2014/main" id="{68C10CDC-0907-9D20-B128-7117ED0771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82" y="5566219"/>
            <a:ext cx="946378" cy="1221488"/>
          </a:xfrm>
          <a:prstGeom prst="rect">
            <a:avLst/>
          </a:prstGeom>
        </p:spPr>
      </p:pic>
    </p:spTree>
    <p:extLst>
      <p:ext uri="{BB962C8B-B14F-4D97-AF65-F5344CB8AC3E}">
        <p14:creationId xmlns:p14="http://schemas.microsoft.com/office/powerpoint/2010/main" val="2150160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CAEFDFF-C03E-5379-918B-5BBE4EF31803}"/>
              </a:ext>
            </a:extLst>
          </p:cNvPr>
          <p:cNvPicPr>
            <a:picLocks noGrp="1" noChangeAspect="1"/>
          </p:cNvPicPr>
          <p:nvPr>
            <p:ph idx="1"/>
          </p:nvPr>
        </p:nvPicPr>
        <p:blipFill>
          <a:blip r:embed="rId3"/>
          <a:stretch>
            <a:fillRect/>
          </a:stretch>
        </p:blipFill>
        <p:spPr>
          <a:xfrm>
            <a:off x="857955" y="643466"/>
            <a:ext cx="7428089" cy="5571067"/>
          </a:xfrm>
          <a:prstGeom prst="rect">
            <a:avLst/>
          </a:prstGeom>
        </p:spPr>
      </p:pic>
    </p:spTree>
    <p:extLst>
      <p:ext uri="{BB962C8B-B14F-4D97-AF65-F5344CB8AC3E}">
        <p14:creationId xmlns:p14="http://schemas.microsoft.com/office/powerpoint/2010/main" val="863150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C31ADA9-8979-59B7-43F2-0088EC40DDD1}"/>
              </a:ext>
            </a:extLst>
          </p:cNvPr>
          <p:cNvPicPr>
            <a:picLocks noGrp="1" noChangeAspect="1"/>
          </p:cNvPicPr>
          <p:nvPr>
            <p:ph idx="1"/>
          </p:nvPr>
        </p:nvPicPr>
        <p:blipFill rotWithShape="1">
          <a:blip r:embed="rId2"/>
          <a:srcRect r="-2" b="9245"/>
          <a:stretch/>
        </p:blipFill>
        <p:spPr>
          <a:xfrm>
            <a:off x="735325" y="841375"/>
            <a:ext cx="7673349" cy="5222875"/>
          </a:xfrm>
          <a:prstGeom prst="rect">
            <a:avLst/>
          </a:prstGeom>
        </p:spPr>
      </p:pic>
      <p:pic>
        <p:nvPicPr>
          <p:cNvPr id="2" name="Picture 1" descr="Icon&#10;&#10;Description automatically generated">
            <a:extLst>
              <a:ext uri="{FF2B5EF4-FFF2-40B4-BE49-F238E27FC236}">
                <a16:creationId xmlns:a16="http://schemas.microsoft.com/office/drawing/2014/main" id="{B06DEE7B-0406-D564-FE20-859E27ACB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82" y="5566219"/>
            <a:ext cx="946378" cy="1221488"/>
          </a:xfrm>
          <a:prstGeom prst="rect">
            <a:avLst/>
          </a:prstGeom>
        </p:spPr>
      </p:pic>
    </p:spTree>
    <p:extLst>
      <p:ext uri="{BB962C8B-B14F-4D97-AF65-F5344CB8AC3E}">
        <p14:creationId xmlns:p14="http://schemas.microsoft.com/office/powerpoint/2010/main" val="407883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6DC1-2EF9-43E5-B0EB-F65CA8458D09}"/>
              </a:ext>
            </a:extLst>
          </p:cNvPr>
          <p:cNvSpPr>
            <a:spLocks noGrp="1"/>
          </p:cNvSpPr>
          <p:nvPr>
            <p:ph type="title"/>
          </p:nvPr>
        </p:nvSpPr>
        <p:spPr>
          <a:xfrm>
            <a:off x="557212" y="742951"/>
            <a:ext cx="2607469" cy="4962524"/>
          </a:xfrm>
        </p:spPr>
        <p:txBody>
          <a:bodyPr vert="horz" lIns="91440" tIns="45720" rIns="91440" bIns="45720" rtlCol="0" anchor="ctr">
            <a:normAutofit/>
          </a:bodyPr>
          <a:lstStyle/>
          <a:p>
            <a:pPr>
              <a:lnSpc>
                <a:spcPct val="90000"/>
              </a:lnSpc>
            </a:pPr>
            <a:r>
              <a:rPr lang="en-US" sz="4200" kern="1200" dirty="0">
                <a:solidFill>
                  <a:srgbClr val="FFFFFF"/>
                </a:solidFill>
                <a:latin typeface="+mj-lt"/>
                <a:ea typeface="+mj-ea"/>
                <a:cs typeface="+mj-cs"/>
              </a:rPr>
              <a:t>4 x 4</a:t>
            </a:r>
            <a:br>
              <a:rPr lang="en-US" sz="4200" kern="1200" dirty="0">
                <a:solidFill>
                  <a:srgbClr val="FFFFFF"/>
                </a:solidFill>
                <a:latin typeface="+mj-lt"/>
                <a:ea typeface="+mj-ea"/>
                <a:cs typeface="+mj-cs"/>
              </a:rPr>
            </a:br>
            <a:r>
              <a:rPr lang="en-US" sz="4200" kern="1200" dirty="0">
                <a:solidFill>
                  <a:srgbClr val="FFFFFF"/>
                </a:solidFill>
                <a:latin typeface="+mj-lt"/>
                <a:ea typeface="+mj-ea"/>
                <a:cs typeface="+mj-cs"/>
              </a:rPr>
              <a:t>or Square Breathing</a:t>
            </a:r>
            <a:br>
              <a:rPr lang="en-US" sz="4200" kern="1200" dirty="0">
                <a:solidFill>
                  <a:srgbClr val="FFFFFF"/>
                </a:solidFill>
                <a:latin typeface="+mj-lt"/>
                <a:ea typeface="+mj-ea"/>
                <a:cs typeface="+mj-cs"/>
              </a:rPr>
            </a:br>
            <a:br>
              <a:rPr lang="en-US" sz="4200" kern="1200" dirty="0">
                <a:solidFill>
                  <a:srgbClr val="FFFFFF"/>
                </a:solidFill>
                <a:latin typeface="+mj-lt"/>
                <a:ea typeface="+mj-ea"/>
                <a:cs typeface="+mj-cs"/>
              </a:rPr>
            </a:br>
            <a:r>
              <a:rPr lang="en-US" sz="4200" kern="1200" dirty="0">
                <a:solidFill>
                  <a:srgbClr val="FFFFFF"/>
                </a:solidFill>
                <a:latin typeface="+mj-lt"/>
                <a:ea typeface="+mj-ea"/>
                <a:cs typeface="+mj-cs"/>
              </a:rPr>
              <a:t>Navy Seals use it</a:t>
            </a:r>
            <a:br>
              <a:rPr lang="en-US" sz="4200" kern="1200" dirty="0">
                <a:solidFill>
                  <a:srgbClr val="FFFFFF"/>
                </a:solidFill>
                <a:latin typeface="+mj-lt"/>
                <a:ea typeface="+mj-ea"/>
                <a:cs typeface="+mj-cs"/>
              </a:rPr>
            </a:br>
            <a:r>
              <a:rPr lang="en-US" sz="4200" kern="1200" dirty="0">
                <a:solidFill>
                  <a:srgbClr val="FFFFFF"/>
                </a:solidFill>
                <a:latin typeface="+mj-lt"/>
                <a:ea typeface="+mj-ea"/>
                <a:cs typeface="+mj-cs"/>
              </a:rPr>
              <a:t>and you can too</a:t>
            </a:r>
          </a:p>
        </p:txBody>
      </p:sp>
      <p:pic>
        <p:nvPicPr>
          <p:cNvPr id="6" name="Picture 5" descr="A white square with green text&#10;&#10;AI-generated content may be incorrect.">
            <a:extLst>
              <a:ext uri="{FF2B5EF4-FFF2-40B4-BE49-F238E27FC236}">
                <a16:creationId xmlns:a16="http://schemas.microsoft.com/office/drawing/2014/main" id="{C02B2F2B-576A-0D4E-CDA4-3219D35ECB75}"/>
              </a:ext>
            </a:extLst>
          </p:cNvPr>
          <p:cNvPicPr>
            <a:picLocks noChangeAspect="1"/>
          </p:cNvPicPr>
          <p:nvPr/>
        </p:nvPicPr>
        <p:blipFill>
          <a:blip r:embed="rId3"/>
          <a:stretch>
            <a:fillRect/>
          </a:stretch>
        </p:blipFill>
        <p:spPr>
          <a:xfrm>
            <a:off x="3164681" y="511901"/>
            <a:ext cx="5778633" cy="5834198"/>
          </a:xfrm>
          <a:prstGeom prst="rect">
            <a:avLst/>
          </a:prstGeom>
        </p:spPr>
      </p:pic>
    </p:spTree>
    <p:extLst>
      <p:ext uri="{BB962C8B-B14F-4D97-AF65-F5344CB8AC3E}">
        <p14:creationId xmlns:p14="http://schemas.microsoft.com/office/powerpoint/2010/main" val="1226821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857250"/>
            <a:ext cx="109728" cy="5143500"/>
          </a:xfrm>
          <a:prstGeom prst="rect">
            <a:avLst/>
          </a:prstGeom>
          <a:solidFill>
            <a:srgbClr val="346782"/>
          </a:solidFill>
          <a:ln w="12700">
            <a:solidFill>
              <a:srgbClr val="346782"/>
            </a:solidFill>
            <a:prstDash val="solid"/>
          </a:ln>
        </p:spPr>
        <p:txBody>
          <a:bodyPr/>
          <a:lstStyle/>
          <a:p>
            <a:endParaRPr lang="en-US"/>
          </a:p>
        </p:txBody>
      </p:sp>
      <p:sp>
        <p:nvSpPr>
          <p:cNvPr id="3" name="Shape 1"/>
          <p:cNvSpPr/>
          <p:nvPr/>
        </p:nvSpPr>
        <p:spPr>
          <a:xfrm>
            <a:off x="75861" y="838962"/>
            <a:ext cx="9034272" cy="987552"/>
          </a:xfrm>
          <a:prstGeom prst="rect">
            <a:avLst/>
          </a:prstGeom>
          <a:solidFill>
            <a:srgbClr val="1A3A4A"/>
          </a:solidFill>
          <a:ln w="12700">
            <a:solidFill>
              <a:srgbClr val="1A3A4A"/>
            </a:solidFill>
            <a:prstDash val="solid"/>
          </a:ln>
        </p:spPr>
        <p:txBody>
          <a:bodyPr/>
          <a:lstStyle/>
          <a:p>
            <a:endParaRPr lang="en-US"/>
          </a:p>
        </p:txBody>
      </p:sp>
      <p:sp>
        <p:nvSpPr>
          <p:cNvPr id="4" name="Shape 2"/>
          <p:cNvSpPr/>
          <p:nvPr/>
        </p:nvSpPr>
        <p:spPr>
          <a:xfrm>
            <a:off x="109728" y="1844802"/>
            <a:ext cx="9034272" cy="54864"/>
          </a:xfrm>
          <a:prstGeom prst="rect">
            <a:avLst/>
          </a:prstGeom>
          <a:solidFill>
            <a:srgbClr val="FCD838"/>
          </a:solidFill>
          <a:ln w="12700">
            <a:solidFill>
              <a:srgbClr val="FCD838"/>
            </a:solidFill>
            <a:prstDash val="solid"/>
          </a:ln>
        </p:spPr>
        <p:txBody>
          <a:bodyPr/>
          <a:lstStyle/>
          <a:p>
            <a:endParaRPr lang="en-US"/>
          </a:p>
        </p:txBody>
      </p:sp>
      <p:sp>
        <p:nvSpPr>
          <p:cNvPr id="6" name="Text 4"/>
          <p:cNvSpPr/>
          <p:nvPr/>
        </p:nvSpPr>
        <p:spPr>
          <a:xfrm>
            <a:off x="1728893" y="914061"/>
            <a:ext cx="6400800" cy="594360"/>
          </a:xfrm>
          <a:prstGeom prst="rect">
            <a:avLst/>
          </a:prstGeom>
          <a:noFill/>
          <a:ln/>
        </p:spPr>
        <p:txBody>
          <a:bodyPr wrap="square" lIns="0" tIns="0" rIns="0" bIns="0" rtlCol="0" anchor="ctr"/>
          <a:lstStyle/>
          <a:p>
            <a:r>
              <a:rPr lang="en-US" sz="3000" b="1" kern="0" spc="100" dirty="0">
                <a:solidFill>
                  <a:srgbClr val="FFFFFF"/>
                </a:solidFill>
                <a:latin typeface="Georgia" pitchFamily="34" charset="0"/>
                <a:ea typeface="Georgia" pitchFamily="34" charset="-122"/>
                <a:cs typeface="Georgia" pitchFamily="34" charset="-120"/>
              </a:rPr>
              <a:t>The C.A.R.I.N.G. Framework</a:t>
            </a:r>
            <a:endParaRPr lang="en-US" sz="3000" dirty="0"/>
          </a:p>
        </p:txBody>
      </p:sp>
      <p:sp>
        <p:nvSpPr>
          <p:cNvPr id="7" name="Text 5"/>
          <p:cNvSpPr/>
          <p:nvPr/>
        </p:nvSpPr>
        <p:spPr>
          <a:xfrm>
            <a:off x="6446520" y="1488186"/>
            <a:ext cx="2468880" cy="320040"/>
          </a:xfrm>
          <a:prstGeom prst="rect">
            <a:avLst/>
          </a:prstGeom>
          <a:noFill/>
          <a:ln/>
        </p:spPr>
        <p:txBody>
          <a:bodyPr wrap="square" lIns="0" tIns="0" rIns="0" bIns="0" rtlCol="0" anchor="ctr"/>
          <a:lstStyle/>
          <a:p>
            <a:pPr algn="r"/>
            <a:r>
              <a:rPr lang="en-US" sz="1000" i="1" dirty="0">
                <a:solidFill>
                  <a:srgbClr val="A8CFE0"/>
                </a:solidFill>
                <a:latin typeface="Georgia" pitchFamily="34" charset="0"/>
                <a:ea typeface="Georgia" pitchFamily="34" charset="-122"/>
                <a:cs typeface="Georgia" pitchFamily="34" charset="-120"/>
              </a:rPr>
              <a:t>A Guide for Family Caregivers</a:t>
            </a:r>
            <a:endParaRPr lang="en-US" sz="1000" dirty="0"/>
          </a:p>
        </p:txBody>
      </p:sp>
      <p:sp>
        <p:nvSpPr>
          <p:cNvPr id="8" name="Shape 6"/>
          <p:cNvSpPr/>
          <p:nvPr/>
        </p:nvSpPr>
        <p:spPr>
          <a:xfrm>
            <a:off x="228600" y="1917954"/>
            <a:ext cx="8686800" cy="621792"/>
          </a:xfrm>
          <a:prstGeom prst="rect">
            <a:avLst/>
          </a:prstGeom>
          <a:solidFill>
            <a:srgbClr val="346782"/>
          </a:solidFill>
          <a:ln w="12700">
            <a:solidFill>
              <a:srgbClr val="346782"/>
            </a:solidFill>
            <a:prstDash val="solid"/>
          </a:ln>
        </p:spPr>
        <p:txBody>
          <a:bodyPr/>
          <a:lstStyle/>
          <a:p>
            <a:endParaRPr lang="en-US"/>
          </a:p>
        </p:txBody>
      </p:sp>
      <p:sp>
        <p:nvSpPr>
          <p:cNvPr id="9" name="Shape 7"/>
          <p:cNvSpPr/>
          <p:nvPr/>
        </p:nvSpPr>
        <p:spPr>
          <a:xfrm>
            <a:off x="228600" y="1917954"/>
            <a:ext cx="804672" cy="621792"/>
          </a:xfrm>
          <a:prstGeom prst="rect">
            <a:avLst/>
          </a:prstGeom>
          <a:solidFill>
            <a:srgbClr val="2A5568"/>
          </a:solidFill>
          <a:ln w="12700">
            <a:solidFill>
              <a:srgbClr val="2A5568"/>
            </a:solidFill>
            <a:prstDash val="solid"/>
          </a:ln>
        </p:spPr>
        <p:txBody>
          <a:bodyPr/>
          <a:lstStyle/>
          <a:p>
            <a:endParaRPr lang="en-US"/>
          </a:p>
        </p:txBody>
      </p:sp>
      <p:sp>
        <p:nvSpPr>
          <p:cNvPr id="10" name="Shape 8"/>
          <p:cNvSpPr/>
          <p:nvPr/>
        </p:nvSpPr>
        <p:spPr>
          <a:xfrm>
            <a:off x="8412480" y="2064258"/>
            <a:ext cx="365760" cy="329184"/>
          </a:xfrm>
          <a:prstGeom prst="rect">
            <a:avLst/>
          </a:prstGeom>
          <a:solidFill>
            <a:srgbClr val="2A5568"/>
          </a:solidFill>
          <a:ln w="12700">
            <a:solidFill>
              <a:srgbClr val="2A5568"/>
            </a:solidFill>
            <a:prstDash val="solid"/>
          </a:ln>
        </p:spPr>
        <p:txBody>
          <a:bodyPr/>
          <a:lstStyle/>
          <a:p>
            <a:endParaRPr lang="en-US"/>
          </a:p>
        </p:txBody>
      </p:sp>
      <p:sp>
        <p:nvSpPr>
          <p:cNvPr id="11" name="Text 9"/>
          <p:cNvSpPr/>
          <p:nvPr/>
        </p:nvSpPr>
        <p:spPr>
          <a:xfrm>
            <a:off x="228600" y="1927098"/>
            <a:ext cx="804672" cy="621792"/>
          </a:xfrm>
          <a:prstGeom prst="rect">
            <a:avLst/>
          </a:prstGeom>
          <a:noFill/>
          <a:ln/>
        </p:spPr>
        <p:txBody>
          <a:bodyPr wrap="square" lIns="0" tIns="0" rIns="0" bIns="0" rtlCol="0" anchor="ctr"/>
          <a:lstStyle/>
          <a:p>
            <a:pPr algn="ctr"/>
            <a:r>
              <a:rPr lang="en-US" sz="3800" b="1" dirty="0">
                <a:solidFill>
                  <a:srgbClr val="FFFFFF"/>
                </a:solidFill>
                <a:latin typeface="Georgia" pitchFamily="34" charset="0"/>
                <a:ea typeface="Georgia" pitchFamily="34" charset="-122"/>
                <a:cs typeface="Georgia" pitchFamily="34" charset="-120"/>
              </a:rPr>
              <a:t>C</a:t>
            </a:r>
            <a:endParaRPr lang="en-US" sz="3800" dirty="0"/>
          </a:p>
        </p:txBody>
      </p:sp>
      <p:sp>
        <p:nvSpPr>
          <p:cNvPr id="12" name="Text 10"/>
          <p:cNvSpPr/>
          <p:nvPr/>
        </p:nvSpPr>
        <p:spPr>
          <a:xfrm>
            <a:off x="1161288" y="1991106"/>
            <a:ext cx="4114800" cy="292608"/>
          </a:xfrm>
          <a:prstGeom prst="rect">
            <a:avLst/>
          </a:prstGeom>
          <a:noFill/>
          <a:ln/>
        </p:spPr>
        <p:txBody>
          <a:bodyPr wrap="square" lIns="0" tIns="0" rIns="0" bIns="0" rtlCol="0" anchor="ctr"/>
          <a:lstStyle/>
          <a:p>
            <a:r>
              <a:rPr lang="en-US" sz="2000" b="1" dirty="0">
                <a:solidFill>
                  <a:srgbClr val="FFFFFF"/>
                </a:solidFill>
                <a:latin typeface="Georgia" pitchFamily="34" charset="0"/>
                <a:ea typeface="Georgia" pitchFamily="34" charset="-122"/>
                <a:cs typeface="Georgia" pitchFamily="34" charset="-120"/>
              </a:rPr>
              <a:t>Calm</a:t>
            </a:r>
            <a:endParaRPr lang="en-US" sz="2000" dirty="0"/>
          </a:p>
        </p:txBody>
      </p:sp>
      <p:sp>
        <p:nvSpPr>
          <p:cNvPr id="13" name="Text 11"/>
          <p:cNvSpPr/>
          <p:nvPr/>
        </p:nvSpPr>
        <p:spPr>
          <a:xfrm>
            <a:off x="1161288" y="2283714"/>
            <a:ext cx="6858000" cy="201168"/>
          </a:xfrm>
          <a:prstGeom prst="rect">
            <a:avLst/>
          </a:prstGeom>
          <a:noFill/>
          <a:ln/>
        </p:spPr>
        <p:txBody>
          <a:bodyPr wrap="square" lIns="0" tIns="0" rIns="0" bIns="0" rtlCol="0" anchor="t"/>
          <a:lstStyle/>
          <a:p>
            <a:r>
              <a:rPr lang="en-US" sz="1100" dirty="0">
                <a:solidFill>
                  <a:srgbClr val="A8CFE0"/>
                </a:solidFill>
                <a:latin typeface="Calibri" pitchFamily="34" charset="0"/>
                <a:ea typeface="Calibri" pitchFamily="34" charset="-122"/>
                <a:cs typeface="Calibri" pitchFamily="34" charset="-120"/>
              </a:rPr>
              <a:t>Create a grounded, regulated presence</a:t>
            </a:r>
            <a:endParaRPr lang="en-US" sz="1100" dirty="0"/>
          </a:p>
        </p:txBody>
      </p:sp>
      <p:sp>
        <p:nvSpPr>
          <p:cNvPr id="14" name="Text 12"/>
          <p:cNvSpPr/>
          <p:nvPr/>
        </p:nvSpPr>
        <p:spPr>
          <a:xfrm>
            <a:off x="8412480" y="2064258"/>
            <a:ext cx="365760" cy="329184"/>
          </a:xfrm>
          <a:prstGeom prst="rect">
            <a:avLst/>
          </a:prstGeom>
          <a:noFill/>
          <a:ln/>
        </p:spPr>
        <p:txBody>
          <a:bodyPr wrap="square" lIns="0" tIns="0" rIns="0" bIns="0" rtlCol="0" anchor="ctr"/>
          <a:lstStyle/>
          <a:p>
            <a:pPr algn="ctr"/>
            <a:r>
              <a:rPr lang="en-US" sz="1000" kern="0" spc="100" dirty="0">
                <a:solidFill>
                  <a:srgbClr val="A8CFE0"/>
                </a:solidFill>
                <a:latin typeface="Georgia" pitchFamily="34" charset="0"/>
                <a:ea typeface="Georgia" pitchFamily="34" charset="-122"/>
                <a:cs typeface="Georgia" pitchFamily="34" charset="-120"/>
              </a:rPr>
              <a:t>01</a:t>
            </a:r>
            <a:endParaRPr lang="en-US" sz="1000" dirty="0"/>
          </a:p>
        </p:txBody>
      </p:sp>
      <p:sp>
        <p:nvSpPr>
          <p:cNvPr id="15" name="Shape 13"/>
          <p:cNvSpPr/>
          <p:nvPr/>
        </p:nvSpPr>
        <p:spPr>
          <a:xfrm>
            <a:off x="228600" y="2567178"/>
            <a:ext cx="8686800" cy="621792"/>
          </a:xfrm>
          <a:prstGeom prst="rect">
            <a:avLst/>
          </a:prstGeom>
          <a:solidFill>
            <a:srgbClr val="5B8DA3"/>
          </a:solidFill>
          <a:ln w="12700">
            <a:solidFill>
              <a:srgbClr val="5B8DA3"/>
            </a:solidFill>
            <a:prstDash val="solid"/>
          </a:ln>
        </p:spPr>
        <p:txBody>
          <a:bodyPr/>
          <a:lstStyle/>
          <a:p>
            <a:endParaRPr lang="en-US"/>
          </a:p>
        </p:txBody>
      </p:sp>
      <p:sp>
        <p:nvSpPr>
          <p:cNvPr id="16" name="Shape 14"/>
          <p:cNvSpPr/>
          <p:nvPr/>
        </p:nvSpPr>
        <p:spPr>
          <a:xfrm>
            <a:off x="228600" y="2567178"/>
            <a:ext cx="804672" cy="621792"/>
          </a:xfrm>
          <a:prstGeom prst="rect">
            <a:avLst/>
          </a:prstGeom>
          <a:solidFill>
            <a:srgbClr val="4A7A8F"/>
          </a:solidFill>
          <a:ln w="12700">
            <a:solidFill>
              <a:srgbClr val="4A7A8F"/>
            </a:solidFill>
            <a:prstDash val="solid"/>
          </a:ln>
        </p:spPr>
        <p:txBody>
          <a:bodyPr/>
          <a:lstStyle/>
          <a:p>
            <a:endParaRPr lang="en-US"/>
          </a:p>
        </p:txBody>
      </p:sp>
      <p:sp>
        <p:nvSpPr>
          <p:cNvPr id="17" name="Shape 15"/>
          <p:cNvSpPr/>
          <p:nvPr/>
        </p:nvSpPr>
        <p:spPr>
          <a:xfrm>
            <a:off x="8412480" y="2713482"/>
            <a:ext cx="365760" cy="329184"/>
          </a:xfrm>
          <a:prstGeom prst="rect">
            <a:avLst/>
          </a:prstGeom>
          <a:solidFill>
            <a:srgbClr val="4A7A8F"/>
          </a:solidFill>
          <a:ln w="12700">
            <a:solidFill>
              <a:srgbClr val="4A7A8F"/>
            </a:solidFill>
            <a:prstDash val="solid"/>
          </a:ln>
        </p:spPr>
        <p:txBody>
          <a:bodyPr/>
          <a:lstStyle/>
          <a:p>
            <a:endParaRPr lang="en-US"/>
          </a:p>
        </p:txBody>
      </p:sp>
      <p:sp>
        <p:nvSpPr>
          <p:cNvPr id="18" name="Text 16"/>
          <p:cNvSpPr/>
          <p:nvPr/>
        </p:nvSpPr>
        <p:spPr>
          <a:xfrm>
            <a:off x="228600" y="2576322"/>
            <a:ext cx="804672" cy="621792"/>
          </a:xfrm>
          <a:prstGeom prst="rect">
            <a:avLst/>
          </a:prstGeom>
          <a:noFill/>
          <a:ln/>
        </p:spPr>
        <p:txBody>
          <a:bodyPr wrap="square" lIns="0" tIns="0" rIns="0" bIns="0" rtlCol="0" anchor="ctr"/>
          <a:lstStyle/>
          <a:p>
            <a:pPr algn="ctr"/>
            <a:r>
              <a:rPr lang="en-US" sz="3800" b="1" dirty="0">
                <a:solidFill>
                  <a:srgbClr val="FFFFFF"/>
                </a:solidFill>
                <a:latin typeface="Georgia" pitchFamily="34" charset="0"/>
                <a:ea typeface="Georgia" pitchFamily="34" charset="-122"/>
                <a:cs typeface="Georgia" pitchFamily="34" charset="-120"/>
              </a:rPr>
              <a:t>A</a:t>
            </a:r>
            <a:endParaRPr lang="en-US" sz="3800" dirty="0"/>
          </a:p>
        </p:txBody>
      </p:sp>
      <p:sp>
        <p:nvSpPr>
          <p:cNvPr id="19" name="Text 17"/>
          <p:cNvSpPr/>
          <p:nvPr/>
        </p:nvSpPr>
        <p:spPr>
          <a:xfrm>
            <a:off x="1161288" y="2640330"/>
            <a:ext cx="4114800" cy="292608"/>
          </a:xfrm>
          <a:prstGeom prst="rect">
            <a:avLst/>
          </a:prstGeom>
          <a:noFill/>
          <a:ln/>
        </p:spPr>
        <p:txBody>
          <a:bodyPr wrap="square" lIns="0" tIns="0" rIns="0" bIns="0" rtlCol="0" anchor="ctr"/>
          <a:lstStyle/>
          <a:p>
            <a:r>
              <a:rPr lang="en-US" sz="2000" b="1" dirty="0">
                <a:solidFill>
                  <a:srgbClr val="FFFFFF"/>
                </a:solidFill>
                <a:latin typeface="Georgia" pitchFamily="34" charset="0"/>
                <a:ea typeface="Georgia" pitchFamily="34" charset="-122"/>
                <a:cs typeface="Georgia" pitchFamily="34" charset="-120"/>
              </a:rPr>
              <a:t>Assess</a:t>
            </a:r>
            <a:endParaRPr lang="en-US" sz="2000" dirty="0"/>
          </a:p>
        </p:txBody>
      </p:sp>
      <p:sp>
        <p:nvSpPr>
          <p:cNvPr id="20" name="Text 18"/>
          <p:cNvSpPr/>
          <p:nvPr/>
        </p:nvSpPr>
        <p:spPr>
          <a:xfrm>
            <a:off x="1161288" y="2932938"/>
            <a:ext cx="6858000" cy="201168"/>
          </a:xfrm>
          <a:prstGeom prst="rect">
            <a:avLst/>
          </a:prstGeom>
          <a:noFill/>
          <a:ln/>
        </p:spPr>
        <p:txBody>
          <a:bodyPr wrap="square" lIns="0" tIns="0" rIns="0" bIns="0" rtlCol="0" anchor="t"/>
          <a:lstStyle/>
          <a:p>
            <a:r>
              <a:rPr lang="en-US" sz="1100" dirty="0">
                <a:solidFill>
                  <a:srgbClr val="D6EAF4"/>
                </a:solidFill>
                <a:latin typeface="Calibri" pitchFamily="34" charset="0"/>
                <a:ea typeface="Calibri" pitchFamily="34" charset="-122"/>
                <a:cs typeface="Calibri" pitchFamily="34" charset="-120"/>
              </a:rPr>
              <a:t>Understand the full caregiving situation</a:t>
            </a:r>
            <a:endParaRPr lang="en-US" sz="1100" dirty="0"/>
          </a:p>
        </p:txBody>
      </p:sp>
      <p:sp>
        <p:nvSpPr>
          <p:cNvPr id="21" name="Text 19"/>
          <p:cNvSpPr/>
          <p:nvPr/>
        </p:nvSpPr>
        <p:spPr>
          <a:xfrm>
            <a:off x="8412480" y="2713482"/>
            <a:ext cx="365760" cy="329184"/>
          </a:xfrm>
          <a:prstGeom prst="rect">
            <a:avLst/>
          </a:prstGeom>
          <a:noFill/>
          <a:ln/>
        </p:spPr>
        <p:txBody>
          <a:bodyPr wrap="square" lIns="0" tIns="0" rIns="0" bIns="0" rtlCol="0" anchor="ctr"/>
          <a:lstStyle/>
          <a:p>
            <a:pPr algn="ctr"/>
            <a:r>
              <a:rPr lang="en-US" sz="1000" kern="0" spc="100" dirty="0">
                <a:solidFill>
                  <a:srgbClr val="D6EAF4"/>
                </a:solidFill>
                <a:latin typeface="Georgia" pitchFamily="34" charset="0"/>
                <a:ea typeface="Georgia" pitchFamily="34" charset="-122"/>
                <a:cs typeface="Georgia" pitchFamily="34" charset="-120"/>
              </a:rPr>
              <a:t>02</a:t>
            </a:r>
            <a:endParaRPr lang="en-US" sz="1000" dirty="0"/>
          </a:p>
        </p:txBody>
      </p:sp>
      <p:sp>
        <p:nvSpPr>
          <p:cNvPr id="22" name="Shape 20"/>
          <p:cNvSpPr/>
          <p:nvPr/>
        </p:nvSpPr>
        <p:spPr>
          <a:xfrm>
            <a:off x="228600" y="3216402"/>
            <a:ext cx="8686800" cy="621792"/>
          </a:xfrm>
          <a:prstGeom prst="rect">
            <a:avLst/>
          </a:prstGeom>
          <a:solidFill>
            <a:srgbClr val="FCD838"/>
          </a:solidFill>
          <a:ln w="12700">
            <a:solidFill>
              <a:srgbClr val="FCD838"/>
            </a:solidFill>
            <a:prstDash val="solid"/>
          </a:ln>
        </p:spPr>
        <p:txBody>
          <a:bodyPr/>
          <a:lstStyle/>
          <a:p>
            <a:endParaRPr lang="en-US"/>
          </a:p>
        </p:txBody>
      </p:sp>
      <p:sp>
        <p:nvSpPr>
          <p:cNvPr id="23" name="Shape 21"/>
          <p:cNvSpPr/>
          <p:nvPr/>
        </p:nvSpPr>
        <p:spPr>
          <a:xfrm>
            <a:off x="228600" y="3216402"/>
            <a:ext cx="804672" cy="621792"/>
          </a:xfrm>
          <a:prstGeom prst="rect">
            <a:avLst/>
          </a:prstGeom>
          <a:solidFill>
            <a:srgbClr val="E8C520"/>
          </a:solidFill>
          <a:ln w="12700">
            <a:solidFill>
              <a:srgbClr val="E8C520"/>
            </a:solidFill>
            <a:prstDash val="solid"/>
          </a:ln>
        </p:spPr>
        <p:txBody>
          <a:bodyPr/>
          <a:lstStyle/>
          <a:p>
            <a:endParaRPr lang="en-US"/>
          </a:p>
        </p:txBody>
      </p:sp>
      <p:sp>
        <p:nvSpPr>
          <p:cNvPr id="24" name="Shape 22"/>
          <p:cNvSpPr/>
          <p:nvPr/>
        </p:nvSpPr>
        <p:spPr>
          <a:xfrm>
            <a:off x="8412480" y="3362706"/>
            <a:ext cx="365760" cy="329184"/>
          </a:xfrm>
          <a:prstGeom prst="rect">
            <a:avLst/>
          </a:prstGeom>
          <a:solidFill>
            <a:srgbClr val="E8C520"/>
          </a:solidFill>
          <a:ln w="12700">
            <a:solidFill>
              <a:srgbClr val="E8C520"/>
            </a:solidFill>
            <a:prstDash val="solid"/>
          </a:ln>
        </p:spPr>
        <p:txBody>
          <a:bodyPr/>
          <a:lstStyle/>
          <a:p>
            <a:endParaRPr lang="en-US"/>
          </a:p>
        </p:txBody>
      </p:sp>
      <p:sp>
        <p:nvSpPr>
          <p:cNvPr id="25" name="Text 23"/>
          <p:cNvSpPr/>
          <p:nvPr/>
        </p:nvSpPr>
        <p:spPr>
          <a:xfrm>
            <a:off x="228600" y="3225546"/>
            <a:ext cx="804672" cy="621792"/>
          </a:xfrm>
          <a:prstGeom prst="rect">
            <a:avLst/>
          </a:prstGeom>
          <a:noFill/>
          <a:ln/>
        </p:spPr>
        <p:txBody>
          <a:bodyPr wrap="square" lIns="0" tIns="0" rIns="0" bIns="0" rtlCol="0" anchor="ctr"/>
          <a:lstStyle/>
          <a:p>
            <a:pPr algn="ctr"/>
            <a:r>
              <a:rPr lang="en-US" sz="3800" b="1" dirty="0">
                <a:solidFill>
                  <a:srgbClr val="5A4200"/>
                </a:solidFill>
                <a:latin typeface="Georgia" pitchFamily="34" charset="0"/>
                <a:ea typeface="Georgia" pitchFamily="34" charset="-122"/>
                <a:cs typeface="Georgia" pitchFamily="34" charset="-120"/>
              </a:rPr>
              <a:t>R</a:t>
            </a:r>
            <a:endParaRPr lang="en-US" sz="3800" dirty="0"/>
          </a:p>
        </p:txBody>
      </p:sp>
      <p:sp>
        <p:nvSpPr>
          <p:cNvPr id="26" name="Text 24"/>
          <p:cNvSpPr/>
          <p:nvPr/>
        </p:nvSpPr>
        <p:spPr>
          <a:xfrm>
            <a:off x="1161288" y="3289554"/>
            <a:ext cx="4114800" cy="292608"/>
          </a:xfrm>
          <a:prstGeom prst="rect">
            <a:avLst/>
          </a:prstGeom>
          <a:noFill/>
          <a:ln/>
        </p:spPr>
        <p:txBody>
          <a:bodyPr wrap="square" lIns="0" tIns="0" rIns="0" bIns="0" rtlCol="0" anchor="ctr"/>
          <a:lstStyle/>
          <a:p>
            <a:r>
              <a:rPr lang="en-US" sz="2000" b="1" dirty="0">
                <a:solidFill>
                  <a:srgbClr val="5A4200"/>
                </a:solidFill>
                <a:latin typeface="Georgia" pitchFamily="34" charset="0"/>
                <a:ea typeface="Georgia" pitchFamily="34" charset="-122"/>
                <a:cs typeface="Georgia" pitchFamily="34" charset="-120"/>
              </a:rPr>
              <a:t>Resources</a:t>
            </a:r>
            <a:endParaRPr lang="en-US" sz="2000" dirty="0"/>
          </a:p>
        </p:txBody>
      </p:sp>
      <p:sp>
        <p:nvSpPr>
          <p:cNvPr id="27" name="Text 25"/>
          <p:cNvSpPr/>
          <p:nvPr/>
        </p:nvSpPr>
        <p:spPr>
          <a:xfrm>
            <a:off x="1161288" y="3582162"/>
            <a:ext cx="6858000" cy="201168"/>
          </a:xfrm>
          <a:prstGeom prst="rect">
            <a:avLst/>
          </a:prstGeom>
          <a:noFill/>
          <a:ln/>
        </p:spPr>
        <p:txBody>
          <a:bodyPr wrap="square" lIns="0" tIns="0" rIns="0" bIns="0" rtlCol="0" anchor="t"/>
          <a:lstStyle/>
          <a:p>
            <a:r>
              <a:rPr lang="en-US" sz="1100" dirty="0">
                <a:solidFill>
                  <a:srgbClr val="7A5C00"/>
                </a:solidFill>
                <a:latin typeface="Calibri" pitchFamily="34" charset="0"/>
                <a:ea typeface="Calibri" pitchFamily="34" charset="-122"/>
                <a:cs typeface="Calibri" pitchFamily="34" charset="-120"/>
              </a:rPr>
              <a:t>Identify tools, support, and community</a:t>
            </a:r>
            <a:endParaRPr lang="en-US" sz="1100" dirty="0"/>
          </a:p>
        </p:txBody>
      </p:sp>
      <p:sp>
        <p:nvSpPr>
          <p:cNvPr id="28" name="Text 26"/>
          <p:cNvSpPr/>
          <p:nvPr/>
        </p:nvSpPr>
        <p:spPr>
          <a:xfrm>
            <a:off x="8412480" y="3362706"/>
            <a:ext cx="365760" cy="329184"/>
          </a:xfrm>
          <a:prstGeom prst="rect">
            <a:avLst/>
          </a:prstGeom>
          <a:noFill/>
          <a:ln/>
        </p:spPr>
        <p:txBody>
          <a:bodyPr wrap="square" lIns="0" tIns="0" rIns="0" bIns="0" rtlCol="0" anchor="ctr"/>
          <a:lstStyle/>
          <a:p>
            <a:pPr algn="ctr"/>
            <a:r>
              <a:rPr lang="en-US" sz="1000" kern="0" spc="100" dirty="0">
                <a:solidFill>
                  <a:srgbClr val="7A5C00"/>
                </a:solidFill>
                <a:latin typeface="Georgia" pitchFamily="34" charset="0"/>
                <a:ea typeface="Georgia" pitchFamily="34" charset="-122"/>
                <a:cs typeface="Georgia" pitchFamily="34" charset="-120"/>
              </a:rPr>
              <a:t>03</a:t>
            </a:r>
            <a:endParaRPr lang="en-US" sz="1000" dirty="0"/>
          </a:p>
        </p:txBody>
      </p:sp>
      <p:sp>
        <p:nvSpPr>
          <p:cNvPr id="29" name="Shape 27"/>
          <p:cNvSpPr/>
          <p:nvPr/>
        </p:nvSpPr>
        <p:spPr>
          <a:xfrm>
            <a:off x="228600" y="3865626"/>
            <a:ext cx="8686800" cy="621792"/>
          </a:xfrm>
          <a:prstGeom prst="rect">
            <a:avLst/>
          </a:prstGeom>
          <a:solidFill>
            <a:srgbClr val="7D7D7D"/>
          </a:solidFill>
          <a:ln w="12700">
            <a:solidFill>
              <a:srgbClr val="7D7D7D"/>
            </a:solidFill>
            <a:prstDash val="solid"/>
          </a:ln>
        </p:spPr>
        <p:txBody>
          <a:bodyPr/>
          <a:lstStyle/>
          <a:p>
            <a:endParaRPr lang="en-US"/>
          </a:p>
        </p:txBody>
      </p:sp>
      <p:sp>
        <p:nvSpPr>
          <p:cNvPr id="30" name="Shape 28"/>
          <p:cNvSpPr/>
          <p:nvPr/>
        </p:nvSpPr>
        <p:spPr>
          <a:xfrm>
            <a:off x="228600" y="3865626"/>
            <a:ext cx="804672" cy="621792"/>
          </a:xfrm>
          <a:prstGeom prst="rect">
            <a:avLst/>
          </a:prstGeom>
          <a:solidFill>
            <a:srgbClr val="636363"/>
          </a:solidFill>
          <a:ln w="12700">
            <a:solidFill>
              <a:srgbClr val="636363"/>
            </a:solidFill>
            <a:prstDash val="solid"/>
          </a:ln>
        </p:spPr>
        <p:txBody>
          <a:bodyPr/>
          <a:lstStyle/>
          <a:p>
            <a:endParaRPr lang="en-US"/>
          </a:p>
        </p:txBody>
      </p:sp>
      <p:sp>
        <p:nvSpPr>
          <p:cNvPr id="31" name="Shape 29"/>
          <p:cNvSpPr/>
          <p:nvPr/>
        </p:nvSpPr>
        <p:spPr>
          <a:xfrm>
            <a:off x="8412480" y="4011930"/>
            <a:ext cx="365760" cy="329184"/>
          </a:xfrm>
          <a:prstGeom prst="rect">
            <a:avLst/>
          </a:prstGeom>
          <a:solidFill>
            <a:srgbClr val="636363"/>
          </a:solidFill>
          <a:ln w="12700">
            <a:solidFill>
              <a:srgbClr val="636363"/>
            </a:solidFill>
            <a:prstDash val="solid"/>
          </a:ln>
        </p:spPr>
        <p:txBody>
          <a:bodyPr/>
          <a:lstStyle/>
          <a:p>
            <a:endParaRPr lang="en-US"/>
          </a:p>
        </p:txBody>
      </p:sp>
      <p:sp>
        <p:nvSpPr>
          <p:cNvPr id="32" name="Text 30"/>
          <p:cNvSpPr/>
          <p:nvPr/>
        </p:nvSpPr>
        <p:spPr>
          <a:xfrm>
            <a:off x="228600" y="3874770"/>
            <a:ext cx="804672" cy="621792"/>
          </a:xfrm>
          <a:prstGeom prst="rect">
            <a:avLst/>
          </a:prstGeom>
          <a:noFill/>
          <a:ln/>
        </p:spPr>
        <p:txBody>
          <a:bodyPr wrap="square" lIns="0" tIns="0" rIns="0" bIns="0" rtlCol="0" anchor="ctr"/>
          <a:lstStyle/>
          <a:p>
            <a:pPr algn="ctr"/>
            <a:r>
              <a:rPr lang="en-US" sz="3800" b="1" dirty="0">
                <a:solidFill>
                  <a:srgbClr val="FFFFFF"/>
                </a:solidFill>
                <a:latin typeface="Georgia" pitchFamily="34" charset="0"/>
                <a:ea typeface="Georgia" pitchFamily="34" charset="-122"/>
                <a:cs typeface="Georgia" pitchFamily="34" charset="-120"/>
              </a:rPr>
              <a:t>I</a:t>
            </a:r>
            <a:endParaRPr lang="en-US" sz="3800" dirty="0"/>
          </a:p>
        </p:txBody>
      </p:sp>
      <p:sp>
        <p:nvSpPr>
          <p:cNvPr id="33" name="Text 31"/>
          <p:cNvSpPr/>
          <p:nvPr/>
        </p:nvSpPr>
        <p:spPr>
          <a:xfrm>
            <a:off x="1161288" y="3938778"/>
            <a:ext cx="4114800" cy="292608"/>
          </a:xfrm>
          <a:prstGeom prst="rect">
            <a:avLst/>
          </a:prstGeom>
          <a:noFill/>
          <a:ln/>
        </p:spPr>
        <p:txBody>
          <a:bodyPr wrap="square" lIns="0" tIns="0" rIns="0" bIns="0" rtlCol="0" anchor="ctr"/>
          <a:lstStyle/>
          <a:p>
            <a:r>
              <a:rPr lang="en-US" sz="2000" b="1" dirty="0">
                <a:solidFill>
                  <a:srgbClr val="FFFFFF"/>
                </a:solidFill>
                <a:latin typeface="Georgia" pitchFamily="34" charset="0"/>
                <a:ea typeface="Georgia" pitchFamily="34" charset="-122"/>
                <a:cs typeface="Georgia" pitchFamily="34" charset="-120"/>
              </a:rPr>
              <a:t>Intentions</a:t>
            </a:r>
            <a:endParaRPr lang="en-US" sz="2000" dirty="0"/>
          </a:p>
        </p:txBody>
      </p:sp>
      <p:sp>
        <p:nvSpPr>
          <p:cNvPr id="34" name="Text 32"/>
          <p:cNvSpPr/>
          <p:nvPr/>
        </p:nvSpPr>
        <p:spPr>
          <a:xfrm>
            <a:off x="1161288" y="4231386"/>
            <a:ext cx="6858000" cy="201168"/>
          </a:xfrm>
          <a:prstGeom prst="rect">
            <a:avLst/>
          </a:prstGeom>
          <a:noFill/>
          <a:ln/>
        </p:spPr>
        <p:txBody>
          <a:bodyPr wrap="square" lIns="0" tIns="0" rIns="0" bIns="0" rtlCol="0" anchor="t"/>
          <a:lstStyle/>
          <a:p>
            <a:r>
              <a:rPr lang="en-US" sz="1100" dirty="0">
                <a:solidFill>
                  <a:srgbClr val="E0E0E0"/>
                </a:solidFill>
                <a:latin typeface="Calibri" pitchFamily="34" charset="0"/>
                <a:ea typeface="Calibri" pitchFamily="34" charset="-122"/>
                <a:cs typeface="Calibri" pitchFamily="34" charset="-120"/>
              </a:rPr>
              <a:t>Clarify your values and caregiving goals</a:t>
            </a:r>
            <a:endParaRPr lang="en-US" sz="1100" dirty="0"/>
          </a:p>
        </p:txBody>
      </p:sp>
      <p:sp>
        <p:nvSpPr>
          <p:cNvPr id="35" name="Text 33"/>
          <p:cNvSpPr/>
          <p:nvPr/>
        </p:nvSpPr>
        <p:spPr>
          <a:xfrm>
            <a:off x="8412480" y="4011930"/>
            <a:ext cx="365760" cy="329184"/>
          </a:xfrm>
          <a:prstGeom prst="rect">
            <a:avLst/>
          </a:prstGeom>
          <a:noFill/>
          <a:ln/>
        </p:spPr>
        <p:txBody>
          <a:bodyPr wrap="square" lIns="0" tIns="0" rIns="0" bIns="0" rtlCol="0" anchor="ctr"/>
          <a:lstStyle/>
          <a:p>
            <a:pPr algn="ctr"/>
            <a:r>
              <a:rPr lang="en-US" sz="1000" kern="0" spc="100" dirty="0">
                <a:solidFill>
                  <a:srgbClr val="E0E0E0"/>
                </a:solidFill>
                <a:latin typeface="Georgia" pitchFamily="34" charset="0"/>
                <a:ea typeface="Georgia" pitchFamily="34" charset="-122"/>
                <a:cs typeface="Georgia" pitchFamily="34" charset="-120"/>
              </a:rPr>
              <a:t>04</a:t>
            </a:r>
            <a:endParaRPr lang="en-US" sz="1000" dirty="0"/>
          </a:p>
        </p:txBody>
      </p:sp>
      <p:sp>
        <p:nvSpPr>
          <p:cNvPr id="36" name="Shape 34"/>
          <p:cNvSpPr/>
          <p:nvPr/>
        </p:nvSpPr>
        <p:spPr>
          <a:xfrm>
            <a:off x="228600" y="4514850"/>
            <a:ext cx="8686800" cy="621792"/>
          </a:xfrm>
          <a:prstGeom prst="rect">
            <a:avLst/>
          </a:prstGeom>
          <a:solidFill>
            <a:srgbClr val="2A5568"/>
          </a:solidFill>
          <a:ln w="12700">
            <a:solidFill>
              <a:srgbClr val="2A5568"/>
            </a:solidFill>
            <a:prstDash val="solid"/>
          </a:ln>
        </p:spPr>
        <p:txBody>
          <a:bodyPr/>
          <a:lstStyle/>
          <a:p>
            <a:endParaRPr lang="en-US"/>
          </a:p>
        </p:txBody>
      </p:sp>
      <p:sp>
        <p:nvSpPr>
          <p:cNvPr id="37" name="Shape 35"/>
          <p:cNvSpPr/>
          <p:nvPr/>
        </p:nvSpPr>
        <p:spPr>
          <a:xfrm>
            <a:off x="228600" y="4514850"/>
            <a:ext cx="804672" cy="621792"/>
          </a:xfrm>
          <a:prstGeom prst="rect">
            <a:avLst/>
          </a:prstGeom>
          <a:solidFill>
            <a:srgbClr val="1E3F52"/>
          </a:solidFill>
          <a:ln w="12700">
            <a:solidFill>
              <a:srgbClr val="1E3F52"/>
            </a:solidFill>
            <a:prstDash val="solid"/>
          </a:ln>
        </p:spPr>
        <p:txBody>
          <a:bodyPr/>
          <a:lstStyle/>
          <a:p>
            <a:endParaRPr lang="en-US"/>
          </a:p>
        </p:txBody>
      </p:sp>
      <p:sp>
        <p:nvSpPr>
          <p:cNvPr id="38" name="Shape 36"/>
          <p:cNvSpPr/>
          <p:nvPr/>
        </p:nvSpPr>
        <p:spPr>
          <a:xfrm>
            <a:off x="8412480" y="4661154"/>
            <a:ext cx="365760" cy="329184"/>
          </a:xfrm>
          <a:prstGeom prst="rect">
            <a:avLst/>
          </a:prstGeom>
          <a:solidFill>
            <a:srgbClr val="1E3F52"/>
          </a:solidFill>
          <a:ln w="12700">
            <a:solidFill>
              <a:srgbClr val="1E3F52"/>
            </a:solidFill>
            <a:prstDash val="solid"/>
          </a:ln>
        </p:spPr>
        <p:txBody>
          <a:bodyPr/>
          <a:lstStyle/>
          <a:p>
            <a:endParaRPr lang="en-US"/>
          </a:p>
        </p:txBody>
      </p:sp>
      <p:sp>
        <p:nvSpPr>
          <p:cNvPr id="39" name="Text 37"/>
          <p:cNvSpPr/>
          <p:nvPr/>
        </p:nvSpPr>
        <p:spPr>
          <a:xfrm>
            <a:off x="228600" y="4523994"/>
            <a:ext cx="804672" cy="621792"/>
          </a:xfrm>
          <a:prstGeom prst="rect">
            <a:avLst/>
          </a:prstGeom>
          <a:noFill/>
          <a:ln/>
        </p:spPr>
        <p:txBody>
          <a:bodyPr wrap="square" lIns="0" tIns="0" rIns="0" bIns="0" rtlCol="0" anchor="ctr"/>
          <a:lstStyle/>
          <a:p>
            <a:pPr algn="ctr"/>
            <a:r>
              <a:rPr lang="en-US" sz="3800" b="1" dirty="0">
                <a:solidFill>
                  <a:srgbClr val="FFFFFF"/>
                </a:solidFill>
                <a:latin typeface="Georgia" pitchFamily="34" charset="0"/>
                <a:ea typeface="Georgia" pitchFamily="34" charset="-122"/>
                <a:cs typeface="Georgia" pitchFamily="34" charset="-120"/>
              </a:rPr>
              <a:t>N</a:t>
            </a:r>
            <a:endParaRPr lang="en-US" sz="3800" dirty="0"/>
          </a:p>
        </p:txBody>
      </p:sp>
      <p:sp>
        <p:nvSpPr>
          <p:cNvPr id="40" name="Text 38"/>
          <p:cNvSpPr/>
          <p:nvPr/>
        </p:nvSpPr>
        <p:spPr>
          <a:xfrm>
            <a:off x="1161288" y="4588002"/>
            <a:ext cx="4114800" cy="292608"/>
          </a:xfrm>
          <a:prstGeom prst="rect">
            <a:avLst/>
          </a:prstGeom>
          <a:noFill/>
          <a:ln/>
        </p:spPr>
        <p:txBody>
          <a:bodyPr wrap="square" lIns="0" tIns="0" rIns="0" bIns="0" rtlCol="0" anchor="ctr"/>
          <a:lstStyle/>
          <a:p>
            <a:r>
              <a:rPr lang="en-US" sz="2000" b="1" dirty="0">
                <a:solidFill>
                  <a:srgbClr val="FFFFFF"/>
                </a:solidFill>
                <a:latin typeface="Georgia" pitchFamily="34" charset="0"/>
                <a:ea typeface="Georgia" pitchFamily="34" charset="-122"/>
                <a:cs typeface="Georgia" pitchFamily="34" charset="-120"/>
              </a:rPr>
              <a:t>Navigate</a:t>
            </a:r>
            <a:endParaRPr lang="en-US" sz="2000" dirty="0"/>
          </a:p>
        </p:txBody>
      </p:sp>
      <p:sp>
        <p:nvSpPr>
          <p:cNvPr id="41" name="Text 39"/>
          <p:cNvSpPr/>
          <p:nvPr/>
        </p:nvSpPr>
        <p:spPr>
          <a:xfrm>
            <a:off x="1161288" y="4880610"/>
            <a:ext cx="6858000" cy="201168"/>
          </a:xfrm>
          <a:prstGeom prst="rect">
            <a:avLst/>
          </a:prstGeom>
          <a:noFill/>
          <a:ln/>
        </p:spPr>
        <p:txBody>
          <a:bodyPr wrap="square" lIns="0" tIns="0" rIns="0" bIns="0" rtlCol="0" anchor="t"/>
          <a:lstStyle/>
          <a:p>
            <a:r>
              <a:rPr lang="en-US" sz="1100" dirty="0">
                <a:solidFill>
                  <a:srgbClr val="A8CFE0"/>
                </a:solidFill>
                <a:latin typeface="Calibri" pitchFamily="34" charset="0"/>
                <a:ea typeface="Calibri" pitchFamily="34" charset="-122"/>
                <a:cs typeface="Calibri" pitchFamily="34" charset="-120"/>
              </a:rPr>
              <a:t>Move through decisions with confidence</a:t>
            </a:r>
            <a:endParaRPr lang="en-US" sz="1100" dirty="0"/>
          </a:p>
        </p:txBody>
      </p:sp>
      <p:sp>
        <p:nvSpPr>
          <p:cNvPr id="42" name="Text 40"/>
          <p:cNvSpPr/>
          <p:nvPr/>
        </p:nvSpPr>
        <p:spPr>
          <a:xfrm>
            <a:off x="8412480" y="4661154"/>
            <a:ext cx="365760" cy="329184"/>
          </a:xfrm>
          <a:prstGeom prst="rect">
            <a:avLst/>
          </a:prstGeom>
          <a:noFill/>
          <a:ln/>
        </p:spPr>
        <p:txBody>
          <a:bodyPr wrap="square" lIns="0" tIns="0" rIns="0" bIns="0" rtlCol="0" anchor="ctr"/>
          <a:lstStyle/>
          <a:p>
            <a:pPr algn="ctr"/>
            <a:r>
              <a:rPr lang="en-US" sz="1000" kern="0" spc="100" dirty="0">
                <a:solidFill>
                  <a:srgbClr val="A8CFE0"/>
                </a:solidFill>
                <a:latin typeface="Georgia" pitchFamily="34" charset="0"/>
                <a:ea typeface="Georgia" pitchFamily="34" charset="-122"/>
                <a:cs typeface="Georgia" pitchFamily="34" charset="-120"/>
              </a:rPr>
              <a:t>05</a:t>
            </a:r>
            <a:endParaRPr lang="en-US" sz="1000" dirty="0"/>
          </a:p>
        </p:txBody>
      </p:sp>
      <p:sp>
        <p:nvSpPr>
          <p:cNvPr id="43" name="Shape 41"/>
          <p:cNvSpPr/>
          <p:nvPr/>
        </p:nvSpPr>
        <p:spPr>
          <a:xfrm>
            <a:off x="228600" y="5164074"/>
            <a:ext cx="8686800" cy="621792"/>
          </a:xfrm>
          <a:prstGeom prst="rect">
            <a:avLst/>
          </a:prstGeom>
          <a:solidFill>
            <a:srgbClr val="8FAAB8"/>
          </a:solidFill>
          <a:ln w="12700">
            <a:solidFill>
              <a:srgbClr val="8FAAB8"/>
            </a:solidFill>
            <a:prstDash val="solid"/>
          </a:ln>
        </p:spPr>
        <p:txBody>
          <a:bodyPr/>
          <a:lstStyle/>
          <a:p>
            <a:endParaRPr lang="en-US"/>
          </a:p>
        </p:txBody>
      </p:sp>
      <p:sp>
        <p:nvSpPr>
          <p:cNvPr id="44" name="Shape 42"/>
          <p:cNvSpPr/>
          <p:nvPr/>
        </p:nvSpPr>
        <p:spPr>
          <a:xfrm>
            <a:off x="228600" y="5164074"/>
            <a:ext cx="804672" cy="621792"/>
          </a:xfrm>
          <a:prstGeom prst="rect">
            <a:avLst/>
          </a:prstGeom>
          <a:solidFill>
            <a:srgbClr val="7A96A5"/>
          </a:solidFill>
          <a:ln w="12700">
            <a:solidFill>
              <a:srgbClr val="7A96A5"/>
            </a:solidFill>
            <a:prstDash val="solid"/>
          </a:ln>
        </p:spPr>
        <p:txBody>
          <a:bodyPr/>
          <a:lstStyle/>
          <a:p>
            <a:endParaRPr lang="en-US"/>
          </a:p>
        </p:txBody>
      </p:sp>
      <p:sp>
        <p:nvSpPr>
          <p:cNvPr id="45" name="Shape 43"/>
          <p:cNvSpPr/>
          <p:nvPr/>
        </p:nvSpPr>
        <p:spPr>
          <a:xfrm>
            <a:off x="8412480" y="5310378"/>
            <a:ext cx="365760" cy="329184"/>
          </a:xfrm>
          <a:prstGeom prst="rect">
            <a:avLst/>
          </a:prstGeom>
          <a:solidFill>
            <a:srgbClr val="7A96A5"/>
          </a:solidFill>
          <a:ln w="12700">
            <a:solidFill>
              <a:srgbClr val="7A96A5"/>
            </a:solidFill>
            <a:prstDash val="solid"/>
          </a:ln>
        </p:spPr>
        <p:txBody>
          <a:bodyPr/>
          <a:lstStyle/>
          <a:p>
            <a:endParaRPr lang="en-US"/>
          </a:p>
        </p:txBody>
      </p:sp>
      <p:sp>
        <p:nvSpPr>
          <p:cNvPr id="46" name="Text 44"/>
          <p:cNvSpPr/>
          <p:nvPr/>
        </p:nvSpPr>
        <p:spPr>
          <a:xfrm>
            <a:off x="228600" y="5173218"/>
            <a:ext cx="804672" cy="621792"/>
          </a:xfrm>
          <a:prstGeom prst="rect">
            <a:avLst/>
          </a:prstGeom>
          <a:noFill/>
          <a:ln/>
        </p:spPr>
        <p:txBody>
          <a:bodyPr wrap="square" lIns="0" tIns="0" rIns="0" bIns="0" rtlCol="0" anchor="ctr"/>
          <a:lstStyle/>
          <a:p>
            <a:pPr algn="ctr"/>
            <a:r>
              <a:rPr lang="en-US" sz="3800" b="1" dirty="0">
                <a:solidFill>
                  <a:srgbClr val="1A3A4A"/>
                </a:solidFill>
                <a:latin typeface="Georgia" pitchFamily="34" charset="0"/>
                <a:ea typeface="Georgia" pitchFamily="34" charset="-122"/>
                <a:cs typeface="Georgia" pitchFamily="34" charset="-120"/>
              </a:rPr>
              <a:t>G</a:t>
            </a:r>
            <a:endParaRPr lang="en-US" sz="3800" dirty="0"/>
          </a:p>
        </p:txBody>
      </p:sp>
      <p:sp>
        <p:nvSpPr>
          <p:cNvPr id="47" name="Text 45"/>
          <p:cNvSpPr/>
          <p:nvPr/>
        </p:nvSpPr>
        <p:spPr>
          <a:xfrm>
            <a:off x="1161288" y="5237226"/>
            <a:ext cx="4114800" cy="292608"/>
          </a:xfrm>
          <a:prstGeom prst="rect">
            <a:avLst/>
          </a:prstGeom>
          <a:noFill/>
          <a:ln/>
        </p:spPr>
        <p:txBody>
          <a:bodyPr wrap="square" lIns="0" tIns="0" rIns="0" bIns="0" rtlCol="0" anchor="ctr"/>
          <a:lstStyle/>
          <a:p>
            <a:r>
              <a:rPr lang="en-US" sz="2000" b="1" dirty="0">
                <a:solidFill>
                  <a:srgbClr val="1A3A4A"/>
                </a:solidFill>
                <a:latin typeface="Georgia" pitchFamily="34" charset="0"/>
                <a:ea typeface="Georgia" pitchFamily="34" charset="-122"/>
                <a:cs typeface="Georgia" pitchFamily="34" charset="-120"/>
              </a:rPr>
              <a:t>Grounding</a:t>
            </a:r>
            <a:endParaRPr lang="en-US" sz="2000" dirty="0"/>
          </a:p>
        </p:txBody>
      </p:sp>
      <p:sp>
        <p:nvSpPr>
          <p:cNvPr id="48" name="Text 46"/>
          <p:cNvSpPr/>
          <p:nvPr/>
        </p:nvSpPr>
        <p:spPr>
          <a:xfrm>
            <a:off x="1161288" y="5529834"/>
            <a:ext cx="6858000" cy="201168"/>
          </a:xfrm>
          <a:prstGeom prst="rect">
            <a:avLst/>
          </a:prstGeom>
          <a:noFill/>
          <a:ln/>
        </p:spPr>
        <p:txBody>
          <a:bodyPr wrap="square" lIns="0" tIns="0" rIns="0" bIns="0" rtlCol="0" anchor="t"/>
          <a:lstStyle/>
          <a:p>
            <a:r>
              <a:rPr lang="en-US" sz="1100" dirty="0">
                <a:solidFill>
                  <a:srgbClr val="2E4E5E"/>
                </a:solidFill>
                <a:latin typeface="Calibri" pitchFamily="34" charset="0"/>
                <a:ea typeface="Calibri" pitchFamily="34" charset="-122"/>
                <a:cs typeface="Calibri" pitchFamily="34" charset="-120"/>
              </a:rPr>
              <a:t>Return to steadiness, again and again</a:t>
            </a:r>
            <a:endParaRPr lang="en-US" sz="1100" dirty="0"/>
          </a:p>
        </p:txBody>
      </p:sp>
      <p:sp>
        <p:nvSpPr>
          <p:cNvPr id="49" name="Text 47"/>
          <p:cNvSpPr/>
          <p:nvPr/>
        </p:nvSpPr>
        <p:spPr>
          <a:xfrm>
            <a:off x="8412480" y="5310378"/>
            <a:ext cx="365760" cy="329184"/>
          </a:xfrm>
          <a:prstGeom prst="rect">
            <a:avLst/>
          </a:prstGeom>
          <a:noFill/>
          <a:ln/>
        </p:spPr>
        <p:txBody>
          <a:bodyPr wrap="square" lIns="0" tIns="0" rIns="0" bIns="0" rtlCol="0" anchor="ctr"/>
          <a:lstStyle/>
          <a:p>
            <a:pPr algn="ctr"/>
            <a:r>
              <a:rPr lang="en-US" sz="1000" kern="0" spc="100" dirty="0">
                <a:solidFill>
                  <a:srgbClr val="2E4E5E"/>
                </a:solidFill>
                <a:latin typeface="Georgia" pitchFamily="34" charset="0"/>
                <a:ea typeface="Georgia" pitchFamily="34" charset="-122"/>
                <a:cs typeface="Georgia" pitchFamily="34" charset="-120"/>
              </a:rPr>
              <a:t>06</a:t>
            </a:r>
            <a:endParaRPr lang="en-US" sz="1000" dirty="0"/>
          </a:p>
        </p:txBody>
      </p:sp>
      <p:sp>
        <p:nvSpPr>
          <p:cNvPr id="50" name="Shape 48"/>
          <p:cNvSpPr/>
          <p:nvPr/>
        </p:nvSpPr>
        <p:spPr>
          <a:xfrm>
            <a:off x="109728" y="5859018"/>
            <a:ext cx="9034272" cy="141732"/>
          </a:xfrm>
          <a:prstGeom prst="rect">
            <a:avLst/>
          </a:prstGeom>
          <a:solidFill>
            <a:srgbClr val="346782"/>
          </a:solidFill>
          <a:ln w="12700">
            <a:solidFill>
              <a:srgbClr val="346782"/>
            </a:solidFill>
            <a:prstDash val="solid"/>
          </a:ln>
        </p:spPr>
        <p:txBody>
          <a:bodyPr/>
          <a:lstStyle/>
          <a:p>
            <a:endParaRPr lang="en-US"/>
          </a:p>
        </p:txBody>
      </p:sp>
      <p:pic>
        <p:nvPicPr>
          <p:cNvPr id="51" name="Picture 50">
            <a:extLst>
              <a:ext uri="{FF2B5EF4-FFF2-40B4-BE49-F238E27FC236}">
                <a16:creationId xmlns:a16="http://schemas.microsoft.com/office/drawing/2014/main" id="{7007B4FE-E0F3-AB64-8C66-C9351228E3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6799" y="-51666"/>
            <a:ext cx="2352001" cy="964321"/>
          </a:xfrm>
          <a:prstGeom prst="rect">
            <a:avLst/>
          </a:prstGeom>
        </p:spPr>
      </p:pic>
      <p:sp>
        <p:nvSpPr>
          <p:cNvPr id="53" name="Shape 0">
            <a:extLst>
              <a:ext uri="{FF2B5EF4-FFF2-40B4-BE49-F238E27FC236}">
                <a16:creationId xmlns:a16="http://schemas.microsoft.com/office/drawing/2014/main" id="{D6D681AF-A1C9-C27B-E204-CBF3E805F6EF}"/>
              </a:ext>
            </a:extLst>
          </p:cNvPr>
          <p:cNvSpPr/>
          <p:nvPr/>
        </p:nvSpPr>
        <p:spPr>
          <a:xfrm>
            <a:off x="9043416" y="857250"/>
            <a:ext cx="109728" cy="5143500"/>
          </a:xfrm>
          <a:prstGeom prst="rect">
            <a:avLst/>
          </a:prstGeom>
          <a:solidFill>
            <a:srgbClr val="346782"/>
          </a:solidFill>
          <a:ln w="12700">
            <a:solidFill>
              <a:srgbClr val="346782"/>
            </a:solidFill>
            <a:prstDash val="solid"/>
          </a:ln>
        </p:spPr>
        <p:txBody>
          <a:bodyPr/>
          <a:lstStyle/>
          <a:p>
            <a:endParaRPr lang="en-US"/>
          </a:p>
        </p:txBody>
      </p:sp>
      <p:sp>
        <p:nvSpPr>
          <p:cNvPr id="5" name="TextBox 4">
            <a:extLst>
              <a:ext uri="{FF2B5EF4-FFF2-40B4-BE49-F238E27FC236}">
                <a16:creationId xmlns:a16="http://schemas.microsoft.com/office/drawing/2014/main" id="{D8B62835-CCCB-5E4D-A6B4-9977D1081C6D}"/>
              </a:ext>
            </a:extLst>
          </p:cNvPr>
          <p:cNvSpPr txBox="1"/>
          <p:nvPr/>
        </p:nvSpPr>
        <p:spPr>
          <a:xfrm>
            <a:off x="3228974" y="6463157"/>
            <a:ext cx="2324098" cy="276999"/>
          </a:xfrm>
          <a:prstGeom prst="rect">
            <a:avLst/>
          </a:prstGeom>
          <a:noFill/>
        </p:spPr>
        <p:txBody>
          <a:bodyPr wrap="none" rtlCol="0">
            <a:spAutoFit/>
          </a:bodyPr>
          <a:lstStyle/>
          <a:p>
            <a:r>
              <a:rPr lang="en-US" sz="1200" dirty="0"/>
              <a:t>Copyright ©2019 Michele Magner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anim calcmode="lin" valueType="num">
                                      <p:cBhvr>
                                        <p:cTn id="43" dur="1000" fill="hold"/>
                                        <p:tgtEl>
                                          <p:spTgt spid="43"/>
                                        </p:tgtEl>
                                        <p:attrNameLst>
                                          <p:attrName>ppt_x</p:attrName>
                                        </p:attrNameLst>
                                      </p:cBhvr>
                                      <p:tavLst>
                                        <p:tav tm="0">
                                          <p:val>
                                            <p:strVal val="#ppt_x"/>
                                          </p:val>
                                        </p:tav>
                                        <p:tav tm="100000">
                                          <p:val>
                                            <p:strVal val="#ppt_x"/>
                                          </p:val>
                                        </p:tav>
                                      </p:tavLst>
                                    </p:anim>
                                    <p:anim calcmode="lin" valueType="num">
                                      <p:cBhvr>
                                        <p:cTn id="4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22" grpId="0" animBg="1"/>
      <p:bldP spid="29" grpId="0" animBg="1"/>
      <p:bldP spid="36"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E61B563-A4B2-5783-81AF-A2A053D747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352229"/>
            <a:ext cx="9144000" cy="1519356"/>
            <a:chOff x="0" y="-29768"/>
            <a:chExt cx="12202174" cy="1519356"/>
          </a:xfrm>
        </p:grpSpPr>
        <p:sp>
          <p:nvSpPr>
            <p:cNvPr id="11" name="Rectangle 10">
              <a:extLst>
                <a:ext uri="{FF2B5EF4-FFF2-40B4-BE49-F238E27FC236}">
                  <a16:creationId xmlns:a16="http://schemas.microsoft.com/office/drawing/2014/main" id="{40633BBC-8C60-7DC4-F0CC-CE3225109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CC98078-F2A2-725C-ED61-320B63B695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289101" y="-1429602"/>
              <a:ext cx="1507122" cy="4319024"/>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1CD4C03-24F0-57A9-530E-8F2ABABDC5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80884" y="-2910652"/>
              <a:ext cx="1519356" cy="7281123"/>
            </a:xfrm>
            <a:prstGeom prst="rect">
              <a:avLst/>
            </a:prstGeom>
            <a:gradFill>
              <a:gsLst>
                <a:gs pos="29000">
                  <a:schemeClr val="accent5">
                    <a:lumMod val="60000"/>
                    <a:lumOff val="40000"/>
                    <a:alpha val="0"/>
                  </a:schemeClr>
                </a:gs>
                <a:gs pos="100000">
                  <a:schemeClr val="accent5">
                    <a:lumMod val="75000"/>
                    <a:alpha val="7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93FFD31-003C-D477-A172-0474D3452742}"/>
              </a:ext>
            </a:extLst>
          </p:cNvPr>
          <p:cNvSpPr>
            <a:spLocks noGrp="1"/>
          </p:cNvSpPr>
          <p:nvPr>
            <p:ph type="ctrTitle"/>
          </p:nvPr>
        </p:nvSpPr>
        <p:spPr>
          <a:xfrm>
            <a:off x="628650" y="5609902"/>
            <a:ext cx="5193019" cy="913975"/>
          </a:xfrm>
        </p:spPr>
        <p:txBody>
          <a:bodyPr anchor="ctr">
            <a:normAutofit/>
          </a:bodyPr>
          <a:lstStyle/>
          <a:p>
            <a:pPr algn="l"/>
            <a:r>
              <a:rPr lang="en-US" sz="2800" dirty="0">
                <a:solidFill>
                  <a:srgbClr val="FFFFFF"/>
                </a:solidFill>
              </a:rPr>
              <a:t>VALUES</a:t>
            </a:r>
          </a:p>
        </p:txBody>
      </p:sp>
      <p:pic>
        <p:nvPicPr>
          <p:cNvPr id="4" name="Picture 3" descr="A word cloud with colorful text&#10;&#10;AI-generated content may be incorrect.">
            <a:extLst>
              <a:ext uri="{FF2B5EF4-FFF2-40B4-BE49-F238E27FC236}">
                <a16:creationId xmlns:a16="http://schemas.microsoft.com/office/drawing/2014/main" id="{6408892B-7599-3FD9-0635-AD2C189CB5C5}"/>
              </a:ext>
            </a:extLst>
          </p:cNvPr>
          <p:cNvPicPr>
            <a:picLocks noChangeAspect="1"/>
          </p:cNvPicPr>
          <p:nvPr/>
        </p:nvPicPr>
        <p:blipFill>
          <a:blip r:embed="rId2"/>
          <a:stretch>
            <a:fillRect/>
          </a:stretch>
        </p:blipFill>
        <p:spPr>
          <a:xfrm>
            <a:off x="785961" y="-4773"/>
            <a:ext cx="7443639" cy="5363118"/>
          </a:xfrm>
          <a:prstGeom prst="rect">
            <a:avLst/>
          </a:prstGeom>
        </p:spPr>
      </p:pic>
    </p:spTree>
    <p:extLst>
      <p:ext uri="{BB962C8B-B14F-4D97-AF65-F5344CB8AC3E}">
        <p14:creationId xmlns:p14="http://schemas.microsoft.com/office/powerpoint/2010/main" val="645753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0693D25A-1067-01EF-4E42-AA6C7654D46F}"/>
              </a:ext>
            </a:extLst>
          </p:cNvPr>
          <p:cNvPicPr>
            <a:picLocks noGrp="1" noChangeAspect="1"/>
          </p:cNvPicPr>
          <p:nvPr>
            <p:ph idx="1"/>
          </p:nvPr>
        </p:nvPicPr>
        <p:blipFill rotWithShape="1">
          <a:blip r:embed="rId2"/>
          <a:srcRect b="19"/>
          <a:stretch/>
        </p:blipFill>
        <p:spPr>
          <a:xfrm>
            <a:off x="20" y="1282"/>
            <a:ext cx="9143980" cy="6856718"/>
          </a:xfrm>
          <a:prstGeom prst="rect">
            <a:avLst/>
          </a:prstGeom>
        </p:spPr>
      </p:pic>
    </p:spTree>
    <p:extLst>
      <p:ext uri="{BB962C8B-B14F-4D97-AF65-F5344CB8AC3E}">
        <p14:creationId xmlns:p14="http://schemas.microsoft.com/office/powerpoint/2010/main" val="2471109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women posing for a picture&#10;&#10;Description automatically generated with medium confidence">
            <a:extLst>
              <a:ext uri="{FF2B5EF4-FFF2-40B4-BE49-F238E27FC236}">
                <a16:creationId xmlns:a16="http://schemas.microsoft.com/office/drawing/2014/main" id="{3220C9DA-BB6F-4A0E-AE64-67AA1547738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3670"/>
          <a:stretch/>
        </p:blipFill>
        <p:spPr>
          <a:xfrm>
            <a:off x="1095447" y="10"/>
            <a:ext cx="6953105"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09936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1B03E7E2-0C1A-1FD4-92E5-7337E7C57D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4" y="981688"/>
            <a:ext cx="9145734" cy="5144476"/>
          </a:xfrm>
        </p:spPr>
      </p:pic>
    </p:spTree>
    <p:extLst>
      <p:ext uri="{BB962C8B-B14F-4D97-AF65-F5344CB8AC3E}">
        <p14:creationId xmlns:p14="http://schemas.microsoft.com/office/powerpoint/2010/main" val="1094349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0E68-E961-122E-5929-D19D32696F42}"/>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91D3293F-B902-45CA-DDD4-572C46A04678}"/>
              </a:ext>
            </a:extLst>
          </p:cNvPr>
          <p:cNvSpPr>
            <a:spLocks noGrp="1"/>
          </p:cNvSpPr>
          <p:nvPr>
            <p:ph idx="1"/>
          </p:nvPr>
        </p:nvSpPr>
        <p:spPr/>
        <p:txBody>
          <a:bodyPr>
            <a:normAutofit/>
          </a:bodyPr>
          <a:lstStyle/>
          <a:p>
            <a:pPr marL="0" indent="0">
              <a:buNone/>
            </a:pPr>
            <a:r>
              <a:rPr lang="en-US" sz="1200" b="1" dirty="0"/>
              <a:t>Longevity Economy Slide:</a:t>
            </a:r>
            <a:br>
              <a:rPr lang="en-US" sz="1200" dirty="0"/>
            </a:br>
            <a:r>
              <a:rPr lang="en-US" sz="1200" dirty="0"/>
              <a:t>The Longevity Economy by Joseph Coughlin, November 7, 1017 </a:t>
            </a:r>
            <a:r>
              <a:rPr lang="en-US" sz="1200" dirty="0">
                <a:hlinkClick r:id="rId2"/>
              </a:rPr>
              <a:t>https://a.co/d/gI2oX3r</a:t>
            </a:r>
            <a:br>
              <a:rPr lang="en-US" sz="1200" dirty="0"/>
            </a:br>
            <a:r>
              <a:rPr lang="en-US" sz="1200" dirty="0"/>
              <a:t>National Health Institute  </a:t>
            </a:r>
            <a:r>
              <a:rPr lang="en-US" sz="1200" dirty="0">
                <a:hlinkClick r:id="rId3"/>
              </a:rPr>
              <a:t>https://newsinhealth.nih.gov/2016/06/can-you-lengthen-your-life</a:t>
            </a:r>
            <a:r>
              <a:rPr lang="en-US" sz="1200" dirty="0"/>
              <a:t> </a:t>
            </a:r>
          </a:p>
          <a:p>
            <a:pPr marL="0" indent="0">
              <a:buNone/>
            </a:pPr>
            <a:endParaRPr lang="en-US" sz="1200" dirty="0"/>
          </a:p>
          <a:p>
            <a:pPr marL="0" indent="0">
              <a:buNone/>
            </a:pPr>
            <a:r>
              <a:rPr lang="en-US" sz="1200" dirty="0"/>
              <a:t>Engage Wellness: https://www.unmc.edu/engage/</a:t>
            </a:r>
            <a:br>
              <a:rPr lang="en-US" sz="1200" dirty="0"/>
            </a:br>
            <a:br>
              <a:rPr lang="en-US" sz="1200" dirty="0"/>
            </a:br>
            <a:r>
              <a:rPr lang="en-US" sz="1200" dirty="0"/>
              <a:t>Social Security Administration: https://www.ssa.gov/history/briefhistory3.html#:~:text=The%20Social%20Security%20Act%20was,a%20continuing%20income%20after%20retirement.</a:t>
            </a:r>
            <a:br>
              <a:rPr lang="en-US" sz="1200" dirty="0"/>
            </a:br>
            <a:br>
              <a:rPr lang="en-US" sz="1200" dirty="0"/>
            </a:br>
            <a:r>
              <a:rPr lang="en-US" sz="1200" dirty="0"/>
              <a:t>James N. Donald, Paul W.B. Atkins, Philip D. Parker, Alison M. Christie, Richard M. Ryan, </a:t>
            </a:r>
            <a:r>
              <a:rPr lang="en-US" sz="1200" b="1" dirty="0"/>
              <a:t>Daily stress and the benefits of mindfulness: Examining the daily and longitudinal relations between present-moment awareness and stress responses,</a:t>
            </a:r>
          </a:p>
          <a:p>
            <a:pPr marL="0" indent="0">
              <a:buNone/>
            </a:pPr>
            <a:r>
              <a:rPr lang="en-US" sz="1200" dirty="0"/>
              <a:t>Journal of Research in Personality, Volume 65, 2016, Pages 30-37, ISSN 0092-6566, https://doi.org/10.1016/j.jrp.2016.09.002.</a:t>
            </a:r>
          </a:p>
          <a:p>
            <a:pPr marL="0" indent="0">
              <a:buNone/>
            </a:pPr>
            <a:r>
              <a:rPr lang="en-US" sz="1200" dirty="0"/>
              <a:t>(https://www.sciencedirect.com/science/article/pii/S0092656616301118)</a:t>
            </a:r>
            <a:br>
              <a:rPr lang="en-US" sz="1200" dirty="0"/>
            </a:br>
            <a:br>
              <a:rPr lang="en-US" sz="1200" dirty="0"/>
            </a:br>
            <a:r>
              <a:rPr lang="en-US" sz="1200" dirty="0"/>
              <a:t>Zhang, X., Ren, H., Wang, C., Zhang, Y., Zhou, Q., &amp; Fan, J. (2024, January 30). The effect of mindfulness-based interventions on mental health outcomes and wellbeing of</a:t>
            </a:r>
          </a:p>
          <a:p>
            <a:pPr marL="0" indent="0">
              <a:buNone/>
            </a:pPr>
            <a:r>
              <a:rPr lang="en-US" sz="1200" dirty="0"/>
              <a:t>informal caregivers of people with mental illness: A systematic review and meta-analysis. Wiley Online Library. </a:t>
            </a:r>
            <a:r>
              <a:rPr lang="en-US" sz="1200"/>
              <a:t>https://doi.org/10.1111/inm.13295</a:t>
            </a:r>
            <a:endParaRPr lang="en-US" sz="1200" dirty="0"/>
          </a:p>
        </p:txBody>
      </p:sp>
    </p:spTree>
    <p:extLst>
      <p:ext uri="{BB962C8B-B14F-4D97-AF65-F5344CB8AC3E}">
        <p14:creationId xmlns:p14="http://schemas.microsoft.com/office/powerpoint/2010/main" val="2775286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17152</TotalTime>
  <Words>1664</Words>
  <Application>Microsoft Office PowerPoint</Application>
  <PresentationFormat>On-screen Show (4:3)</PresentationFormat>
  <Paragraphs>133</Paragraphs>
  <Slides>27</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Georgia</vt:lpstr>
      <vt:lpstr>Office Theme</vt:lpstr>
      <vt:lpstr>PowerPoint Presentation</vt:lpstr>
      <vt:lpstr>Objectives</vt:lpstr>
      <vt:lpstr>Photo Credit: Tom Hussey</vt:lpstr>
      <vt:lpstr>PowerPoint Presentation</vt:lpstr>
      <vt:lpstr>Key Points</vt:lpstr>
      <vt:lpstr>PowerPoint Presentation</vt:lpstr>
      <vt:lpstr>$191 Billion to   $421 Billion by 2030</vt:lpstr>
      <vt:lpstr>PowerPoint Presentation</vt:lpstr>
      <vt:lpstr>PowerPoint Presentation</vt:lpstr>
      <vt:lpstr>Top Chronic Disease (Dis-Ease)  $4.1 Trillion</vt:lpstr>
      <vt:lpstr>Loneliness</vt:lpstr>
      <vt:lpstr>Family Caregiver</vt:lpstr>
      <vt:lpstr>PowerPoint Presentation</vt:lpstr>
      <vt:lpstr>How do we prevent chronic illness?   </vt:lpstr>
      <vt:lpstr>PowerPoint Presentation</vt:lpstr>
      <vt:lpstr>PowerPoint Presentation</vt:lpstr>
      <vt:lpstr>PowerPoint Presentation</vt:lpstr>
      <vt:lpstr>PowerPoint Presentation</vt:lpstr>
      <vt:lpstr>PowerPoint Presentation</vt:lpstr>
      <vt:lpstr>PowerPoint Presentation</vt:lpstr>
      <vt:lpstr>4 x 4 or Square Breathing  Navy Seals use it and you can too</vt:lpstr>
      <vt:lpstr>PowerPoint Presentation</vt:lpstr>
      <vt:lpstr>VALUES</vt:lpstr>
      <vt:lpstr>PowerPoint Presentation</vt:lpstr>
      <vt:lpstr>PowerPoint Presentation</vt:lpstr>
      <vt:lpstr>PowerPoint Presentation</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Michele Magner</dc:creator>
  <cp:lastModifiedBy>michelemagner@yahoo.com</cp:lastModifiedBy>
  <cp:revision>168</cp:revision>
  <cp:lastPrinted>2024-04-16T13:08:04Z</cp:lastPrinted>
  <dcterms:created xsi:type="dcterms:W3CDTF">2020-02-05T01:57:05Z</dcterms:created>
  <dcterms:modified xsi:type="dcterms:W3CDTF">2026-05-19T21:43:08Z</dcterms:modified>
</cp:coreProperties>
</file>